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290" r:id="rId2"/>
    <p:sldId id="307" r:id="rId3"/>
    <p:sldId id="257" r:id="rId4"/>
    <p:sldId id="297" r:id="rId5"/>
    <p:sldId id="298" r:id="rId6"/>
    <p:sldId id="262" r:id="rId7"/>
    <p:sldId id="263" r:id="rId8"/>
    <p:sldId id="282" r:id="rId9"/>
    <p:sldId id="302" r:id="rId10"/>
    <p:sldId id="310" r:id="rId11"/>
    <p:sldId id="264" r:id="rId12"/>
    <p:sldId id="265" r:id="rId13"/>
    <p:sldId id="280" r:id="rId14"/>
    <p:sldId id="266" r:id="rId15"/>
    <p:sldId id="281" r:id="rId16"/>
    <p:sldId id="304" r:id="rId17"/>
    <p:sldId id="303" r:id="rId18"/>
    <p:sldId id="267" r:id="rId19"/>
    <p:sldId id="268" r:id="rId20"/>
    <p:sldId id="272" r:id="rId21"/>
    <p:sldId id="273" r:id="rId22"/>
    <p:sldId id="309" r:id="rId23"/>
    <p:sldId id="284" r:id="rId24"/>
    <p:sldId id="305" r:id="rId25"/>
    <p:sldId id="286" r:id="rId26"/>
    <p:sldId id="287" r:id="rId27"/>
    <p:sldId id="288" r:id="rId28"/>
    <p:sldId id="300" r:id="rId29"/>
    <p:sldId id="308" r:id="rId30"/>
    <p:sldId id="306"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0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145" autoAdjust="0"/>
  </p:normalViewPr>
  <p:slideViewPr>
    <p:cSldViewPr>
      <p:cViewPr varScale="1">
        <p:scale>
          <a:sx n="82" d="100"/>
          <a:sy n="82" d="100"/>
        </p:scale>
        <p:origin x="-12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09C1BA-7EEC-4C82-AA84-F9B714B8D07C}" type="datetimeFigureOut">
              <a:rPr lang="zh-CN" altLang="en-US" smtClean="0"/>
              <a:pPr/>
              <a:t>2020-11-05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EC6C89-3470-43B6-9908-906F9A72740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59CAB-FAD5-4853-B2B8-C39096DDBF80}" type="datetimeFigureOut">
              <a:rPr lang="zh-CN" altLang="en-US" smtClean="0"/>
              <a:pPr/>
              <a:t>2020-11-05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A6C52-51CC-4CB9-9944-6829E296AA4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9A6C52-51CC-4CB9-9944-6829E296AA4F}"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9A6C52-51CC-4CB9-9944-6829E296AA4F}"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9A6C52-51CC-4CB9-9944-6829E296AA4F}" type="slidenum">
              <a:rPr lang="zh-CN" altLang="en-US" smtClean="0"/>
              <a:pPr/>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3" name="矩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矩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矩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矩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圆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圆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矩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6705600" y="4206240"/>
            <a:ext cx="960120" cy="457200"/>
          </a:xfrm>
        </p:spPr>
        <p:txBody>
          <a:bodyPr/>
          <a:lstStyle/>
          <a:p>
            <a:fld id="{530820CF-B880-4189-942D-D702A7CBA730}" type="datetimeFigureOut">
              <a:rPr lang="zh-CN" altLang="en-US" smtClean="0"/>
              <a:pPr/>
              <a:t>2020-11-05</a:t>
            </a:fld>
            <a:endParaRPr lang="zh-CN" altLang="en-US"/>
          </a:p>
        </p:txBody>
      </p:sp>
      <p:sp>
        <p:nvSpPr>
          <p:cNvPr id="17" name="页脚占位符 16"/>
          <p:cNvSpPr>
            <a:spLocks noGrp="1"/>
          </p:cNvSpPr>
          <p:nvPr>
            <p:ph type="ftr" sz="quarter" idx="11"/>
          </p:nvPr>
        </p:nvSpPr>
        <p:spPr>
          <a:xfrm>
            <a:off x="5410200" y="4205288"/>
            <a:ext cx="1295400" cy="457200"/>
          </a:xfrm>
        </p:spPr>
        <p:txBody>
          <a:bodyPr/>
          <a:lstStyle/>
          <a:p>
            <a:endParaRPr lang="zh-CN" altLang="en-US"/>
          </a:p>
        </p:txBody>
      </p:sp>
      <p:sp>
        <p:nvSpPr>
          <p:cNvPr id="29" name="灯片编号占位符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nchor="ctr"/>
          <a:lstStyle>
            <a:lvl1pPr>
              <a:defRPr sz="4000" b="0" i="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6" name="日期占位符 25"/>
          <p:cNvSpPr>
            <a:spLocks noGrp="1"/>
          </p:cNvSpPr>
          <p:nvPr>
            <p:ph type="dt" sz="half" idx="10"/>
          </p:nvPr>
        </p:nvSpPr>
        <p:spPr/>
        <p:txBody>
          <a:bodyPr rtlCol="0"/>
          <a:lstStyle/>
          <a:p>
            <a:fld id="{530820CF-B880-4189-942D-D702A7CBA730}" type="datetimeFigureOut">
              <a:rPr lang="zh-CN" altLang="en-US" smtClean="0"/>
              <a:pPr/>
              <a:t>2020-11-05</a:t>
            </a:fld>
            <a:endParaRPr lang="zh-CN" altLang="en-US"/>
          </a:p>
        </p:txBody>
      </p:sp>
      <p:sp>
        <p:nvSpPr>
          <p:cNvPr id="27" name="灯片编号占位符 26"/>
          <p:cNvSpPr>
            <a:spLocks noGrp="1"/>
          </p:cNvSpPr>
          <p:nvPr>
            <p:ph type="sldNum" sz="quarter" idx="11"/>
          </p:nvPr>
        </p:nvSpPr>
        <p:spPr/>
        <p:txBody>
          <a:bodyPr rtlCol="0"/>
          <a:lstStyle/>
          <a:p>
            <a:fld id="{0C913308-F349-4B6D-A68A-DD1791B4A57B}" type="slidenum">
              <a:rPr lang="zh-CN" altLang="en-US" smtClean="0"/>
              <a:pPr/>
              <a:t>‹#›</a:t>
            </a:fld>
            <a:endParaRPr lang="zh-CN" altLang="en-US"/>
          </a:p>
        </p:txBody>
      </p:sp>
      <p:sp>
        <p:nvSpPr>
          <p:cNvPr id="28" name="页脚占位符 2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a:xfrm>
            <a:off x="6583680" y="612648"/>
            <a:ext cx="957264" cy="457200"/>
          </a:xfrm>
        </p:spPr>
        <p:txBody>
          <a:bodyPr/>
          <a:lstStyle/>
          <a:p>
            <a:fld id="{530820CF-B880-4189-942D-D702A7CBA730}" type="datetimeFigureOut">
              <a:rPr lang="zh-CN" altLang="en-US" smtClean="0"/>
              <a:pPr/>
              <a:t>2020-11-05</a:t>
            </a:fld>
            <a:endParaRPr lang="zh-CN" altLang="en-US"/>
          </a:p>
        </p:txBody>
      </p:sp>
      <p:sp>
        <p:nvSpPr>
          <p:cNvPr id="4" name="页脚占位符 3"/>
          <p:cNvSpPr>
            <a:spLocks noGrp="1"/>
          </p:cNvSpPr>
          <p:nvPr>
            <p:ph type="ftr" sz="quarter" idx="11"/>
          </p:nvPr>
        </p:nvSpPr>
        <p:spPr>
          <a:xfrm>
            <a:off x="5257800" y="612648"/>
            <a:ext cx="1325880" cy="457200"/>
          </a:xfrm>
        </p:spPr>
        <p:txBody>
          <a:bodyPr/>
          <a:lstStyle/>
          <a:p>
            <a:endParaRPr lang="zh-CN" altLang="en-US"/>
          </a:p>
        </p:txBody>
      </p:sp>
      <p:sp>
        <p:nvSpPr>
          <p:cNvPr id="5" name="灯片编号占位符 4"/>
          <p:cNvSpPr>
            <a:spLocks noGrp="1"/>
          </p:cNvSpPr>
          <p:nvPr>
            <p:ph type="sldNum" sz="quarter" idx="12"/>
          </p:nvPr>
        </p:nvSpPr>
        <p:spPr>
          <a:xfrm>
            <a:off x="8174736" y="2272"/>
            <a:ext cx="762000" cy="365760"/>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2020-11-05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圆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圆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标题占位符 21"/>
          <p:cNvSpPr>
            <a:spLocks noGrp="1"/>
          </p:cNvSpPr>
          <p:nvPr>
            <p:ph type="title"/>
          </p:nvPr>
        </p:nvSpPr>
        <p:spPr>
          <a:xfrm>
            <a:off x="457200" y="1143000"/>
            <a:ext cx="8229600" cy="10668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30820CF-B880-4189-942D-D702A7CBA730}" type="datetimeFigureOut">
              <a:rPr lang="zh-CN" altLang="en-US" smtClean="0"/>
              <a:pPr/>
              <a:t>2020-11-05</a:t>
            </a:fld>
            <a:endParaRPr lang="zh-CN" altLang="en-US"/>
          </a:p>
        </p:txBody>
      </p:sp>
      <p:sp>
        <p:nvSpPr>
          <p:cNvPr id="3" name="页脚占位符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zh-CN" altLang="en-US"/>
          </a:p>
        </p:txBody>
      </p:sp>
      <p:sp>
        <p:nvSpPr>
          <p:cNvPr id="23" name="灯片编号占位符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 xmlns:a14="http://schemas.microsoft.com/office/drawing/2010/main">
                  <a14:imgLayer r:embed="rId5">
                    <a14:imgEffect>
                      <a14:brightnessContrast contrast="-20000"/>
                    </a14:imgEffect>
                  </a14:imgLayer>
                </a14:imgProps>
              </a:ext>
              <a:ext uri="{28A0092B-C50C-407E-A947-70E740481C1C}">
                <a14:useLocalDpi xmlns="" xmlns:a14="http://schemas.microsoft.com/office/drawing/2010/main"/>
              </a:ext>
            </a:extLst>
          </a:blip>
          <a:stretch>
            <a:fillRect/>
          </a:stretch>
        </p:blipFill>
        <p:spPr>
          <a:xfrm>
            <a:off x="0" y="0"/>
            <a:ext cx="9129103" cy="6858000"/>
          </a:xfrm>
          <a:prstGeom prst="rect">
            <a:avLst/>
          </a:prstGeom>
        </p:spPr>
      </p:pic>
      <p:pic>
        <p:nvPicPr>
          <p:cNvPr id="7" name="图片 6"/>
          <p:cNvPicPr>
            <a:picLocks noChangeAspect="1"/>
          </p:cNvPicPr>
          <p:nvPr/>
        </p:nvPicPr>
        <p:blipFill rotWithShape="1">
          <a:blip r:embed="rId6" cstate="screen">
            <a:extLst>
              <a:ext uri="{BEBA8EAE-BF5A-486C-A8C5-ECC9F3942E4B}">
                <a14:imgProps xmlns="" xmlns:a14="http://schemas.microsoft.com/office/drawing/2010/main">
                  <a14:imgLayer r:embed="rId7">
                    <a14:imgEffect>
                      <a14:brightnessContrast contrast="-20000"/>
                    </a14:imgEffect>
                  </a14:imgLayer>
                </a14:imgProps>
              </a:ext>
              <a:ext uri="{28A0092B-C50C-407E-A947-70E740481C1C}">
                <a14:useLocalDpi xmlns="" xmlns:a14="http://schemas.microsoft.com/office/drawing/2010/main"/>
              </a:ext>
            </a:extLst>
          </a:blip>
          <a:srcRect/>
          <a:stretch/>
        </p:blipFill>
        <p:spPr>
          <a:xfrm>
            <a:off x="5983517" y="360040"/>
            <a:ext cx="3701051" cy="5949280"/>
          </a:xfrm>
          <a:prstGeom prst="rect">
            <a:avLst/>
          </a:prstGeom>
        </p:spPr>
      </p:pic>
      <p:sp>
        <p:nvSpPr>
          <p:cNvPr id="2" name="标题 1"/>
          <p:cNvSpPr>
            <a:spLocks noGrp="1"/>
          </p:cNvSpPr>
          <p:nvPr>
            <p:ph type="ctrTitle"/>
          </p:nvPr>
        </p:nvSpPr>
        <p:spPr>
          <a:xfrm>
            <a:off x="755576" y="2030983"/>
            <a:ext cx="5688632" cy="965969"/>
          </a:xfrm>
        </p:spPr>
        <p:txBody>
          <a:bodyPr>
            <a:normAutofit/>
          </a:bodyPr>
          <a:lstStyle/>
          <a:p>
            <a:r>
              <a:rPr lang="zh-CN" altLang="en-US" sz="5400" b="1" dirty="0" smtClean="0">
                <a:solidFill>
                  <a:schemeClr val="tx1"/>
                </a:solidFill>
                <a:latin typeface="微软雅黑" pitchFamily="34" charset="-122"/>
                <a:ea typeface="微软雅黑" pitchFamily="34" charset="-122"/>
              </a:rPr>
              <a:t>财务报销注意事项</a:t>
            </a:r>
            <a:endParaRPr lang="zh-CN" altLang="en-US" sz="5400" b="1" dirty="0">
              <a:solidFill>
                <a:schemeClr val="tx1"/>
              </a:solidFill>
              <a:latin typeface="微软雅黑" pitchFamily="34" charset="-122"/>
              <a:ea typeface="微软雅黑" pitchFamily="34" charset="-122"/>
            </a:endParaRPr>
          </a:p>
        </p:txBody>
      </p:sp>
      <p:sp>
        <p:nvSpPr>
          <p:cNvPr id="4" name="TextBox 3"/>
          <p:cNvSpPr txBox="1"/>
          <p:nvPr/>
        </p:nvSpPr>
        <p:spPr>
          <a:xfrm>
            <a:off x="3923928" y="3933056"/>
            <a:ext cx="2236510" cy="584775"/>
          </a:xfrm>
          <a:prstGeom prst="rect">
            <a:avLst/>
          </a:prstGeom>
          <a:noFill/>
        </p:spPr>
        <p:txBody>
          <a:bodyPr wrap="none" rtlCol="0">
            <a:spAutoFit/>
          </a:bodyPr>
          <a:lstStyle/>
          <a:p>
            <a:r>
              <a:rPr lang="zh-CN" altLang="en-US" sz="3200" b="1" dirty="0" smtClean="0">
                <a:latin typeface="微软雅黑" pitchFamily="34" charset="-122"/>
                <a:ea typeface="微软雅黑" pitchFamily="34" charset="-122"/>
                <a:cs typeface="+mj-cs"/>
              </a:rPr>
              <a:t>计划财务处</a:t>
            </a:r>
            <a:endParaRPr lang="en-US" altLang="zh-CN" sz="3200" b="1" dirty="0" smtClean="0">
              <a:latin typeface="微软雅黑" pitchFamily="34" charset="-122"/>
              <a:ea typeface="微软雅黑" pitchFamily="34" charset="-122"/>
              <a:cs typeface="+mj-cs"/>
            </a:endParaRPr>
          </a:p>
        </p:txBody>
      </p:sp>
      <p:sp>
        <p:nvSpPr>
          <p:cNvPr id="5" name="TextBox 4"/>
          <p:cNvSpPr txBox="1"/>
          <p:nvPr/>
        </p:nvSpPr>
        <p:spPr>
          <a:xfrm>
            <a:off x="4139952" y="4581128"/>
            <a:ext cx="1875835" cy="369332"/>
          </a:xfrm>
          <a:prstGeom prst="rect">
            <a:avLst/>
          </a:prstGeom>
          <a:noFill/>
        </p:spPr>
        <p:txBody>
          <a:bodyPr wrap="none" rtlCol="0">
            <a:spAutoFit/>
          </a:bodyPr>
          <a:lstStyle/>
          <a:p>
            <a:r>
              <a:rPr lang="en-US" altLang="zh-CN" b="1" dirty="0" smtClean="0">
                <a:latin typeface="微软雅黑" pitchFamily="34" charset="-122"/>
                <a:ea typeface="微软雅黑" pitchFamily="34" charset="-122"/>
                <a:cs typeface="+mj-cs"/>
              </a:rPr>
              <a:t>2020</a:t>
            </a:r>
            <a:r>
              <a:rPr lang="zh-CN" altLang="en-US" b="1" dirty="0" smtClean="0">
                <a:latin typeface="微软雅黑" pitchFamily="34" charset="-122"/>
                <a:ea typeface="微软雅黑" pitchFamily="34" charset="-122"/>
                <a:cs typeface="+mj-cs"/>
              </a:rPr>
              <a:t>年</a:t>
            </a:r>
            <a:r>
              <a:rPr lang="en-US" altLang="zh-CN" b="1" dirty="0" smtClean="0">
                <a:latin typeface="微软雅黑" pitchFamily="34" charset="-122"/>
                <a:ea typeface="微软雅黑" pitchFamily="34" charset="-122"/>
                <a:cs typeface="+mj-cs"/>
              </a:rPr>
              <a:t>11</a:t>
            </a:r>
            <a:r>
              <a:rPr lang="zh-CN" altLang="en-US" b="1" dirty="0" smtClean="0">
                <a:latin typeface="微软雅黑" pitchFamily="34" charset="-122"/>
                <a:ea typeface="微软雅黑" pitchFamily="34" charset="-122"/>
                <a:cs typeface="+mj-cs"/>
              </a:rPr>
              <a:t>月</a:t>
            </a:r>
            <a:r>
              <a:rPr lang="en-US" altLang="zh-CN" b="1" dirty="0" smtClean="0">
                <a:latin typeface="微软雅黑" pitchFamily="34" charset="-122"/>
                <a:ea typeface="微软雅黑" pitchFamily="34" charset="-122"/>
                <a:cs typeface="+mj-cs"/>
              </a:rPr>
              <a:t>5</a:t>
            </a:r>
            <a:r>
              <a:rPr lang="zh-CN" altLang="en-US" b="1" dirty="0" smtClean="0">
                <a:latin typeface="微软雅黑" pitchFamily="34" charset="-122"/>
                <a:ea typeface="微软雅黑" pitchFamily="34" charset="-122"/>
                <a:cs typeface="+mj-cs"/>
              </a:rPr>
              <a:t>日</a:t>
            </a:r>
            <a:endParaRPr lang="en-US" altLang="zh-CN" b="1" dirty="0" smtClean="0">
              <a:latin typeface="微软雅黑" pitchFamily="34" charset="-122"/>
              <a:ea typeface="微软雅黑" pitchFamily="34"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C:\Users\Administrator\Desktop\2222.bmp"/>
          <p:cNvPicPr>
            <a:picLocks noChangeAspect="1" noChangeArrowheads="1"/>
          </p:cNvPicPr>
          <p:nvPr/>
        </p:nvPicPr>
        <p:blipFill>
          <a:blip r:embed="rId2"/>
          <a:srcRect t="8001" b="11150"/>
          <a:stretch>
            <a:fillRect/>
          </a:stretch>
        </p:blipFill>
        <p:spPr bwMode="auto">
          <a:xfrm>
            <a:off x="1043608" y="0"/>
            <a:ext cx="7992888" cy="6858000"/>
          </a:xfrm>
          <a:prstGeom prst="rect">
            <a:avLst/>
          </a:prstGeom>
          <a:noFill/>
        </p:spPr>
      </p:pic>
      <p:sp>
        <p:nvSpPr>
          <p:cNvPr id="9" name="TextBox 8"/>
          <p:cNvSpPr txBox="1"/>
          <p:nvPr/>
        </p:nvSpPr>
        <p:spPr>
          <a:xfrm>
            <a:off x="253270" y="620688"/>
            <a:ext cx="646331" cy="5904656"/>
          </a:xfrm>
          <a:prstGeom prst="rect">
            <a:avLst/>
          </a:prstGeom>
          <a:noFill/>
        </p:spPr>
        <p:txBody>
          <a:bodyPr vert="eaVert" wrap="square" rtlCol="0">
            <a:spAutoFit/>
          </a:bodyPr>
          <a:lstStyle/>
          <a:p>
            <a:r>
              <a:rPr lang="zh-CN" altLang="en-US" sz="3000" b="1" dirty="0" smtClean="0">
                <a:solidFill>
                  <a:schemeClr val="tx2"/>
                </a:solidFill>
                <a:latin typeface="+mj-lt"/>
                <a:ea typeface="+mj-ea"/>
                <a:cs typeface="+mj-cs"/>
              </a:rPr>
              <a:t>差旅费伙食补助公杂费参考表</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00808"/>
            <a:ext cx="8229600" cy="4873728"/>
          </a:xfrm>
        </p:spPr>
        <p:txBody>
          <a:bodyPr/>
          <a:lstStyle/>
          <a:p>
            <a:pPr>
              <a:lnSpc>
                <a:spcPts val="4000"/>
              </a:lnSpc>
            </a:pPr>
            <a:r>
              <a:rPr lang="zh-CN" altLang="en-US" sz="2600" b="1" dirty="0" smtClean="0">
                <a:solidFill>
                  <a:srgbClr val="FF0000"/>
                </a:solidFill>
              </a:rPr>
              <a:t>基建、修缮</a:t>
            </a:r>
            <a:r>
              <a:rPr lang="zh-CN" altLang="en-US" sz="2600" dirty="0" smtClean="0"/>
              <a:t>等</a:t>
            </a:r>
            <a:r>
              <a:rPr lang="zh-CN" altLang="en-US" sz="2600" b="1" dirty="0" smtClean="0">
                <a:solidFill>
                  <a:srgbClr val="FF0000"/>
                </a:solidFill>
              </a:rPr>
              <a:t>工程类</a:t>
            </a:r>
            <a:r>
              <a:rPr lang="zh-CN" altLang="en-US" sz="2600" dirty="0" smtClean="0"/>
              <a:t>支出，</a:t>
            </a:r>
            <a:r>
              <a:rPr lang="zh-CN" altLang="en-US" sz="2600" b="1" dirty="0" smtClean="0">
                <a:solidFill>
                  <a:srgbClr val="FF0000"/>
                </a:solidFill>
              </a:rPr>
              <a:t>单项金额</a:t>
            </a:r>
            <a:r>
              <a:rPr lang="en-US" sz="2600" b="1" dirty="0" smtClean="0">
                <a:solidFill>
                  <a:srgbClr val="FF0000"/>
                </a:solidFill>
              </a:rPr>
              <a:t>1</a:t>
            </a:r>
            <a:r>
              <a:rPr lang="zh-CN" altLang="en-US" sz="2600" b="1" dirty="0" smtClean="0">
                <a:solidFill>
                  <a:srgbClr val="FF0000"/>
                </a:solidFill>
              </a:rPr>
              <a:t>万元以上（含</a:t>
            </a:r>
            <a:r>
              <a:rPr lang="en-US" sz="2600" b="1" dirty="0" smtClean="0">
                <a:solidFill>
                  <a:srgbClr val="FF0000"/>
                </a:solidFill>
              </a:rPr>
              <a:t>1</a:t>
            </a:r>
            <a:r>
              <a:rPr lang="zh-CN" altLang="en-US" sz="2600" b="1" dirty="0" smtClean="0">
                <a:solidFill>
                  <a:srgbClr val="FF0000"/>
                </a:solidFill>
              </a:rPr>
              <a:t>万元）</a:t>
            </a:r>
            <a:r>
              <a:rPr lang="zh-CN" altLang="en-US" sz="2600" dirty="0" smtClean="0"/>
              <a:t>的，事前向审计处提供工程造价咨询报告，报销时附相关审计材料。</a:t>
            </a:r>
          </a:p>
          <a:p>
            <a:endParaRPr lang="zh-CN" altLang="en-US"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lvl="0">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基建修缮</a:t>
            </a:r>
            <a:endParaRPr lang="zh-CN" alt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340768"/>
            <a:ext cx="8229600" cy="5328592"/>
          </a:xfrm>
        </p:spPr>
        <p:txBody>
          <a:bodyPr>
            <a:noAutofit/>
          </a:bodyPr>
          <a:lstStyle/>
          <a:p>
            <a:pPr>
              <a:lnSpc>
                <a:spcPts val="4000"/>
              </a:lnSpc>
            </a:pPr>
            <a:r>
              <a:rPr lang="en-US" altLang="zh-CN" sz="2600" dirty="0" smtClean="0">
                <a:latin typeface="+mn-ea"/>
              </a:rPr>
              <a:t>1</a:t>
            </a:r>
            <a:r>
              <a:rPr lang="zh-CN" altLang="en-US" sz="2600" dirty="0" smtClean="0">
                <a:latin typeface="+mn-ea"/>
              </a:rPr>
              <a:t>、举办会议举办培训属于政府集中采购目录内的服务类项目，需要在</a:t>
            </a:r>
            <a:r>
              <a:rPr lang="zh-CN" altLang="en-US" sz="2600" b="1" dirty="0" smtClean="0">
                <a:solidFill>
                  <a:srgbClr val="FF0000"/>
                </a:solidFill>
                <a:latin typeface="+mn-ea"/>
              </a:rPr>
              <a:t>“政采云”平台</a:t>
            </a:r>
            <a:r>
              <a:rPr lang="zh-CN" altLang="en-US" sz="2600" dirty="0" smtClean="0">
                <a:latin typeface="+mn-ea"/>
              </a:rPr>
              <a:t>上定点采购，报销时须附上“</a:t>
            </a:r>
            <a:r>
              <a:rPr lang="zh-CN" altLang="en-US" sz="2600" b="1" dirty="0" smtClean="0">
                <a:solidFill>
                  <a:srgbClr val="FF0000"/>
                </a:solidFill>
                <a:latin typeface="+mn-ea"/>
              </a:rPr>
              <a:t>政采云”采购计划书和采购合同</a:t>
            </a:r>
            <a:r>
              <a:rPr lang="zh-CN" altLang="en-US" sz="2600" dirty="0" smtClean="0">
                <a:latin typeface="+mn-ea"/>
              </a:rPr>
              <a:t>。</a:t>
            </a:r>
            <a:endParaRPr lang="en-US" sz="2600" dirty="0" smtClean="0">
              <a:latin typeface="+mn-ea"/>
            </a:endParaRPr>
          </a:p>
          <a:p>
            <a:pPr>
              <a:lnSpc>
                <a:spcPts val="4000"/>
              </a:lnSpc>
            </a:pPr>
            <a:r>
              <a:rPr lang="en-US" sz="2600" dirty="0" smtClean="0">
                <a:latin typeface="+mn-ea"/>
              </a:rPr>
              <a:t>2</a:t>
            </a:r>
            <a:r>
              <a:rPr lang="zh-CN" altLang="en-US" sz="2600" dirty="0" smtClean="0">
                <a:latin typeface="+mn-ea"/>
              </a:rPr>
              <a:t>、举办会议举办培训的</a:t>
            </a:r>
            <a:r>
              <a:rPr lang="zh-CN" altLang="en-US" sz="2600" b="1" dirty="0" smtClean="0">
                <a:solidFill>
                  <a:srgbClr val="FF0000"/>
                </a:solidFill>
                <a:latin typeface="+mn-ea"/>
              </a:rPr>
              <a:t>签到表</a:t>
            </a:r>
            <a:r>
              <a:rPr lang="zh-CN" altLang="en-US" sz="2600" dirty="0" smtClean="0">
                <a:latin typeface="+mn-ea"/>
              </a:rPr>
              <a:t>必须</a:t>
            </a:r>
            <a:r>
              <a:rPr lang="zh-CN" altLang="en-US" sz="2600" b="1" dirty="0" smtClean="0">
                <a:solidFill>
                  <a:srgbClr val="FF0000"/>
                </a:solidFill>
                <a:latin typeface="+mn-ea"/>
              </a:rPr>
              <a:t>原件</a:t>
            </a:r>
            <a:r>
              <a:rPr lang="zh-CN" altLang="en-US" sz="2600" dirty="0" smtClean="0">
                <a:latin typeface="+mn-ea"/>
              </a:rPr>
              <a:t>，不允许复印件，并且签到表上需要有会议培训的</a:t>
            </a:r>
            <a:r>
              <a:rPr lang="zh-CN" altLang="en-US" sz="2600" b="1" dirty="0" smtClean="0">
                <a:solidFill>
                  <a:srgbClr val="FF0000"/>
                </a:solidFill>
                <a:latin typeface="+mn-ea"/>
              </a:rPr>
              <a:t>具体名称</a:t>
            </a:r>
            <a:r>
              <a:rPr lang="zh-CN" altLang="en-US" sz="2600" dirty="0" smtClean="0">
                <a:latin typeface="+mn-ea"/>
              </a:rPr>
              <a:t>。</a:t>
            </a:r>
          </a:p>
          <a:p>
            <a:pPr>
              <a:lnSpc>
                <a:spcPts val="4000"/>
              </a:lnSpc>
              <a:spcBef>
                <a:spcPts val="1200"/>
              </a:spcBef>
            </a:pPr>
            <a:r>
              <a:rPr lang="en-US" sz="2600" dirty="0" smtClean="0">
                <a:latin typeface="+mn-ea"/>
              </a:rPr>
              <a:t>3</a:t>
            </a:r>
            <a:r>
              <a:rPr lang="zh-CN" altLang="en-US" sz="2600" dirty="0" smtClean="0">
                <a:latin typeface="+mn-ea"/>
              </a:rPr>
              <a:t>、举办会议的</a:t>
            </a:r>
            <a:r>
              <a:rPr lang="zh-CN" altLang="en-US" sz="2600" b="1" dirty="0" smtClean="0">
                <a:solidFill>
                  <a:srgbClr val="FF0000"/>
                </a:solidFill>
                <a:latin typeface="+mn-ea"/>
              </a:rPr>
              <a:t>不允许</a:t>
            </a:r>
            <a:r>
              <a:rPr lang="zh-CN" altLang="en-US" sz="2600" dirty="0" smtClean="0">
                <a:latin typeface="+mn-ea"/>
              </a:rPr>
              <a:t>报销</a:t>
            </a:r>
            <a:r>
              <a:rPr lang="zh-CN" altLang="en-US" sz="2600" b="1" dirty="0" smtClean="0">
                <a:solidFill>
                  <a:srgbClr val="FF0000"/>
                </a:solidFill>
                <a:latin typeface="+mn-ea"/>
              </a:rPr>
              <a:t>材料袋、笔、记录本和茶歇</a:t>
            </a:r>
            <a:r>
              <a:rPr lang="zh-CN" altLang="en-US" sz="2600" dirty="0" smtClean="0">
                <a:latin typeface="+mn-ea"/>
              </a:rPr>
              <a:t>（根据省纪委专项督查意见）。</a:t>
            </a:r>
          </a:p>
          <a:p>
            <a:pPr>
              <a:lnSpc>
                <a:spcPts val="4000"/>
              </a:lnSpc>
              <a:spcBef>
                <a:spcPts val="1200"/>
              </a:spcBef>
            </a:pPr>
            <a:r>
              <a:rPr lang="en-US" sz="2600" dirty="0" smtClean="0">
                <a:latin typeface="+mn-ea"/>
              </a:rPr>
              <a:t>4</a:t>
            </a:r>
            <a:r>
              <a:rPr lang="zh-CN" altLang="en-US" sz="2600" dirty="0" smtClean="0">
                <a:latin typeface="+mn-ea"/>
              </a:rPr>
              <a:t>、举办会议举办培训中晚餐单餐不允许超过</a:t>
            </a:r>
            <a:r>
              <a:rPr lang="en-US" sz="2600" b="1" dirty="0" smtClean="0">
                <a:solidFill>
                  <a:srgbClr val="FF0000"/>
                </a:solidFill>
                <a:latin typeface="+mn-ea"/>
              </a:rPr>
              <a:t>75</a:t>
            </a:r>
            <a:r>
              <a:rPr lang="zh-CN" altLang="en-US" sz="2600" b="1" dirty="0" smtClean="0">
                <a:solidFill>
                  <a:srgbClr val="FF0000"/>
                </a:solidFill>
                <a:latin typeface="+mn-ea"/>
              </a:rPr>
              <a:t>元</a:t>
            </a:r>
            <a:r>
              <a:rPr lang="en-US" sz="2600" b="1" dirty="0" smtClean="0">
                <a:solidFill>
                  <a:srgbClr val="FF0000"/>
                </a:solidFill>
                <a:latin typeface="+mn-ea"/>
              </a:rPr>
              <a:t>/</a:t>
            </a:r>
            <a:r>
              <a:rPr lang="zh-CN" altLang="en-US" sz="2600" b="1" dirty="0" smtClean="0">
                <a:solidFill>
                  <a:srgbClr val="FF0000"/>
                </a:solidFill>
                <a:latin typeface="+mn-ea"/>
              </a:rPr>
              <a:t>人</a:t>
            </a:r>
            <a:r>
              <a:rPr lang="zh-CN" altLang="en-US" sz="2600" dirty="0" smtClean="0">
                <a:latin typeface="+mn-ea"/>
              </a:rPr>
              <a:t>，不允许几天调剂，根据提供的菜单审核是否超支。</a:t>
            </a:r>
          </a:p>
          <a:p>
            <a:endParaRPr lang="zh-CN" altLang="en-US" sz="14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lvl="0">
              <a:spcBef>
                <a:spcPct val="0"/>
              </a:spcBef>
            </a:pPr>
            <a:r>
              <a:rPr kumimoji="0" lang="zh-CN" altLang="en-US" sz="36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36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3600" dirty="0" smtClean="0">
                <a:solidFill>
                  <a:schemeClr val="tx2"/>
                </a:solidFill>
                <a:latin typeface="+mj-lt"/>
                <a:ea typeface="+mj-ea"/>
                <a:cs typeface="+mj-cs"/>
              </a:rPr>
              <a:t>举办会议举办培训</a:t>
            </a:r>
            <a:endParaRPr lang="zh-CN" altLang="en-US" sz="36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628800"/>
            <a:ext cx="8229600" cy="5040560"/>
          </a:xfrm>
        </p:spPr>
        <p:txBody>
          <a:bodyPr>
            <a:noAutofit/>
          </a:bodyPr>
          <a:lstStyle/>
          <a:p>
            <a:pPr>
              <a:lnSpc>
                <a:spcPts val="3800"/>
              </a:lnSpc>
              <a:spcBef>
                <a:spcPts val="1000"/>
              </a:spcBef>
            </a:pPr>
            <a:r>
              <a:rPr lang="en-US" sz="2600" dirty="0" smtClean="0">
                <a:latin typeface="+mn-ea"/>
              </a:rPr>
              <a:t>5</a:t>
            </a:r>
            <a:r>
              <a:rPr lang="zh-CN" altLang="en-US" sz="2600" dirty="0" smtClean="0">
                <a:latin typeface="+mn-ea"/>
              </a:rPr>
              <a:t>、举办会议举办培训的会议培训通知需要盖有</a:t>
            </a:r>
            <a:r>
              <a:rPr lang="zh-CN" altLang="en-US" sz="2600" b="1" dirty="0" smtClean="0">
                <a:solidFill>
                  <a:srgbClr val="FF0000"/>
                </a:solidFill>
                <a:latin typeface="+mn-ea"/>
              </a:rPr>
              <a:t>公章</a:t>
            </a:r>
            <a:r>
              <a:rPr lang="zh-CN" altLang="en-US" sz="2600" dirty="0" smtClean="0">
                <a:latin typeface="+mn-ea"/>
              </a:rPr>
              <a:t>。</a:t>
            </a:r>
          </a:p>
          <a:p>
            <a:pPr>
              <a:lnSpc>
                <a:spcPts val="3800"/>
              </a:lnSpc>
              <a:spcBef>
                <a:spcPts val="1000"/>
              </a:spcBef>
            </a:pPr>
            <a:r>
              <a:rPr lang="en-US" sz="2600" dirty="0" smtClean="0">
                <a:latin typeface="+mn-ea"/>
              </a:rPr>
              <a:t>6</a:t>
            </a:r>
            <a:r>
              <a:rPr lang="zh-CN" altLang="en-US" sz="2600" dirty="0" smtClean="0">
                <a:latin typeface="+mn-ea"/>
              </a:rPr>
              <a:t>、同一次举办会议举办培训的费用须</a:t>
            </a:r>
            <a:r>
              <a:rPr lang="zh-CN" altLang="en-US" sz="2600" b="1" dirty="0" smtClean="0">
                <a:solidFill>
                  <a:srgbClr val="FF0000"/>
                </a:solidFill>
                <a:latin typeface="+mn-ea"/>
              </a:rPr>
              <a:t>一次报完</a:t>
            </a:r>
            <a:r>
              <a:rPr lang="zh-CN" altLang="en-US" sz="2600" dirty="0" smtClean="0">
                <a:latin typeface="+mn-ea"/>
              </a:rPr>
              <a:t>，不允许分次报销。</a:t>
            </a:r>
          </a:p>
          <a:p>
            <a:pPr>
              <a:lnSpc>
                <a:spcPts val="3800"/>
              </a:lnSpc>
              <a:spcBef>
                <a:spcPts val="1000"/>
              </a:spcBef>
            </a:pPr>
            <a:r>
              <a:rPr lang="en-US" sz="2600" dirty="0" smtClean="0">
                <a:latin typeface="+mn-ea"/>
              </a:rPr>
              <a:t>7</a:t>
            </a:r>
            <a:r>
              <a:rPr lang="zh-CN" altLang="en-US" sz="2600" dirty="0" smtClean="0">
                <a:latin typeface="+mn-ea"/>
              </a:rPr>
              <a:t>、举办会议举办培训的费用报销时往往涉及转账给多个单位和个人的，须</a:t>
            </a:r>
            <a:r>
              <a:rPr lang="zh-CN" altLang="en-US" sz="2600" b="1" dirty="0" smtClean="0">
                <a:solidFill>
                  <a:srgbClr val="FF0000"/>
                </a:solidFill>
                <a:latin typeface="+mn-ea"/>
              </a:rPr>
              <a:t>单独列出转账明细清单</a:t>
            </a:r>
            <a:r>
              <a:rPr lang="zh-CN" altLang="en-US" sz="2600" dirty="0" smtClean="0">
                <a:latin typeface="+mn-ea"/>
              </a:rPr>
              <a:t>。</a:t>
            </a:r>
          </a:p>
          <a:p>
            <a:pPr>
              <a:lnSpc>
                <a:spcPts val="3800"/>
              </a:lnSpc>
              <a:spcBef>
                <a:spcPts val="1000"/>
              </a:spcBef>
            </a:pPr>
            <a:r>
              <a:rPr lang="en-US" sz="2600" dirty="0" smtClean="0">
                <a:latin typeface="宋体" pitchFamily="2" charset="-122"/>
                <a:ea typeface="宋体" pitchFamily="2" charset="-122"/>
              </a:rPr>
              <a:t>8</a:t>
            </a:r>
            <a:r>
              <a:rPr lang="zh-CN" altLang="en-US" sz="2600" dirty="0" smtClean="0">
                <a:latin typeface="宋体" pitchFamily="2" charset="-122"/>
                <a:ea typeface="宋体" pitchFamily="2" charset="-122"/>
              </a:rPr>
              <a:t>、举办会议的如开具内容为“会务费”的发票，须附</a:t>
            </a:r>
            <a:r>
              <a:rPr lang="zh-CN" altLang="en-US" sz="2600" b="1" dirty="0" smtClean="0">
                <a:solidFill>
                  <a:srgbClr val="FF0000"/>
                </a:solidFill>
                <a:latin typeface="宋体" pitchFamily="2" charset="-122"/>
                <a:ea typeface="宋体" pitchFamily="2" charset="-122"/>
              </a:rPr>
              <a:t>明细清单</a:t>
            </a:r>
            <a:r>
              <a:rPr lang="zh-CN" altLang="en-US" sz="2600" dirty="0" smtClean="0">
                <a:latin typeface="宋体" pitchFamily="2" charset="-122"/>
                <a:ea typeface="宋体" pitchFamily="2" charset="-122"/>
              </a:rPr>
              <a:t>。</a:t>
            </a:r>
            <a:endParaRPr lang="en-US" altLang="zh-CN" sz="2600" dirty="0" smtClean="0">
              <a:latin typeface="宋体" pitchFamily="2" charset="-122"/>
              <a:ea typeface="宋体" pitchFamily="2" charset="-122"/>
            </a:endParaRPr>
          </a:p>
          <a:p>
            <a:endParaRPr lang="zh-CN" altLang="en-US" sz="14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lvl="0">
              <a:spcBef>
                <a:spcPct val="0"/>
              </a:spcBef>
            </a:pPr>
            <a:r>
              <a:rPr kumimoji="0" lang="zh-CN" altLang="en-US" sz="36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36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3600" dirty="0" smtClean="0">
                <a:solidFill>
                  <a:schemeClr val="tx2"/>
                </a:solidFill>
                <a:latin typeface="+mj-lt"/>
                <a:ea typeface="+mj-ea"/>
                <a:cs typeface="+mj-cs"/>
              </a:rPr>
              <a:t>举办会议举办培训</a:t>
            </a:r>
            <a:endParaRPr lang="zh-CN" altLang="en-US" sz="36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484784"/>
            <a:ext cx="8229600" cy="5040560"/>
          </a:xfrm>
        </p:spPr>
        <p:txBody>
          <a:bodyPr>
            <a:noAutofit/>
          </a:bodyPr>
          <a:lstStyle/>
          <a:p>
            <a:pPr>
              <a:lnSpc>
                <a:spcPts val="4000"/>
              </a:lnSpc>
              <a:spcBef>
                <a:spcPts val="1200"/>
              </a:spcBef>
            </a:pPr>
            <a:r>
              <a:rPr lang="en-US" sz="2400" dirty="0" smtClean="0"/>
              <a:t>1</a:t>
            </a:r>
            <a:r>
              <a:rPr lang="zh-CN" altLang="en-US" sz="2400" dirty="0" smtClean="0"/>
              <a:t>、接待住宿应当严格执行差旅、会议管理的有关规定，</a:t>
            </a:r>
            <a:r>
              <a:rPr lang="zh-CN" altLang="en-US" sz="2400" b="1" dirty="0" smtClean="0">
                <a:solidFill>
                  <a:srgbClr val="FF0000"/>
                </a:solidFill>
              </a:rPr>
              <a:t>优先安排</a:t>
            </a:r>
            <a:r>
              <a:rPr lang="zh-CN" altLang="en-US" sz="2400" dirty="0" smtClean="0"/>
              <a:t>在与学校有协议价的</a:t>
            </a:r>
            <a:r>
              <a:rPr lang="zh-CN" altLang="en-US" sz="2400" b="1" dirty="0" smtClean="0">
                <a:solidFill>
                  <a:srgbClr val="FF0000"/>
                </a:solidFill>
              </a:rPr>
              <a:t>定点宾馆</a:t>
            </a:r>
            <a:r>
              <a:rPr lang="zh-CN" altLang="en-US" sz="2400" dirty="0" smtClean="0"/>
              <a:t>。公务接待用餐一般安排在校内食堂、定点饭店、普通农家乐、渔家乐就餐。</a:t>
            </a:r>
            <a:endParaRPr lang="en-US" sz="2400" dirty="0" smtClean="0"/>
          </a:p>
          <a:p>
            <a:pPr>
              <a:lnSpc>
                <a:spcPts val="4000"/>
              </a:lnSpc>
              <a:spcBef>
                <a:spcPts val="1200"/>
              </a:spcBef>
            </a:pPr>
            <a:r>
              <a:rPr lang="en-US" sz="2400" dirty="0" smtClean="0"/>
              <a:t>2</a:t>
            </a:r>
            <a:r>
              <a:rPr lang="zh-CN" altLang="en-US" sz="2400" dirty="0" smtClean="0"/>
              <a:t>、公务接待对象在</a:t>
            </a:r>
            <a:r>
              <a:rPr lang="en-US" sz="2400" dirty="0" smtClean="0"/>
              <a:t>10</a:t>
            </a:r>
            <a:r>
              <a:rPr lang="zh-CN" altLang="en-US" sz="2400" dirty="0" smtClean="0"/>
              <a:t>人以内的，学校陪餐人数不得超过</a:t>
            </a:r>
            <a:r>
              <a:rPr lang="en-US" sz="2400" dirty="0" smtClean="0"/>
              <a:t>3</a:t>
            </a:r>
            <a:r>
              <a:rPr lang="zh-CN" altLang="en-US" sz="2400" dirty="0" smtClean="0"/>
              <a:t>人；超过</a:t>
            </a:r>
            <a:r>
              <a:rPr lang="en-US" sz="2400" dirty="0" smtClean="0"/>
              <a:t>10</a:t>
            </a:r>
            <a:r>
              <a:rPr lang="zh-CN" altLang="en-US" sz="2400" dirty="0" smtClean="0"/>
              <a:t>人的，不得超过接待对象人数的三分之一。公务接待审批单上的</a:t>
            </a:r>
            <a:r>
              <a:rPr lang="zh-CN" altLang="en-US" sz="2400" b="1" dirty="0" smtClean="0">
                <a:solidFill>
                  <a:srgbClr val="FF0000"/>
                </a:solidFill>
              </a:rPr>
              <a:t>人数尽量与菜单上的人数一致。</a:t>
            </a:r>
            <a:endParaRPr lang="en-US" altLang="zh-CN" sz="2400" b="1" dirty="0" smtClean="0">
              <a:solidFill>
                <a:srgbClr val="FF0000"/>
              </a:solidFill>
            </a:endParaRPr>
          </a:p>
          <a:p>
            <a:pPr>
              <a:lnSpc>
                <a:spcPts val="4000"/>
              </a:lnSpc>
              <a:spcBef>
                <a:spcPts val="1200"/>
              </a:spcBef>
            </a:pPr>
            <a:r>
              <a:rPr lang="en-US" sz="2400" dirty="0" smtClean="0"/>
              <a:t>3</a:t>
            </a:r>
            <a:r>
              <a:rPr lang="zh-CN" altLang="en-US" sz="2400" dirty="0" smtClean="0"/>
              <a:t>、所有餐费报销须有</a:t>
            </a:r>
            <a:r>
              <a:rPr lang="zh-CN" altLang="en-US" sz="2400" b="1" dirty="0" smtClean="0">
                <a:solidFill>
                  <a:srgbClr val="FF0000"/>
                </a:solidFill>
              </a:rPr>
              <a:t>菜单</a:t>
            </a:r>
            <a:r>
              <a:rPr lang="zh-CN" altLang="en-US" sz="2400" dirty="0" smtClean="0"/>
              <a:t>，并且菜单上须有</a:t>
            </a:r>
            <a:r>
              <a:rPr lang="zh-CN" altLang="en-US" sz="2400" b="1" dirty="0" smtClean="0">
                <a:solidFill>
                  <a:srgbClr val="FF0000"/>
                </a:solidFill>
              </a:rPr>
              <a:t>饭店的章</a:t>
            </a:r>
            <a:r>
              <a:rPr lang="zh-CN" altLang="en-US" sz="2400" dirty="0" smtClean="0"/>
              <a:t>，</a:t>
            </a:r>
            <a:r>
              <a:rPr lang="zh-CN" altLang="en-US" sz="2400" b="1" dirty="0" smtClean="0">
                <a:solidFill>
                  <a:srgbClr val="FF0000"/>
                </a:solidFill>
              </a:rPr>
              <a:t>不允许出现酒水</a:t>
            </a:r>
            <a:r>
              <a:rPr lang="zh-CN" altLang="en-US" sz="2400" dirty="0" smtClean="0"/>
              <a:t>。（菜单上的章在开具发票时同时盖上）。</a:t>
            </a:r>
            <a:endParaRPr lang="en-US" sz="2400" b="1" dirty="0" smtClean="0">
              <a:solidFill>
                <a:srgbClr val="0070C0"/>
              </a:solidFill>
            </a:endParaRPr>
          </a:p>
          <a:p>
            <a:pPr>
              <a:lnSpc>
                <a:spcPts val="4000"/>
              </a:lnSpc>
              <a:spcBef>
                <a:spcPts val="1200"/>
              </a:spcBef>
            </a:pPr>
            <a:endParaRPr lang="en-US" altLang="zh-CN" sz="2400" b="1" dirty="0" smtClean="0">
              <a:solidFill>
                <a:srgbClr val="FF0000"/>
              </a:solidFill>
            </a:endParaRPr>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公务接待费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556792"/>
            <a:ext cx="8229600" cy="4824536"/>
          </a:xfrm>
        </p:spPr>
        <p:txBody>
          <a:bodyPr>
            <a:noAutofit/>
          </a:bodyPr>
          <a:lstStyle/>
          <a:p>
            <a:pPr>
              <a:lnSpc>
                <a:spcPts val="4000"/>
              </a:lnSpc>
              <a:spcBef>
                <a:spcPts val="1200"/>
              </a:spcBef>
            </a:pPr>
            <a:r>
              <a:rPr lang="en-US" sz="2400" dirty="0" smtClean="0"/>
              <a:t>4</a:t>
            </a:r>
            <a:r>
              <a:rPr lang="zh-CN" altLang="en-US" sz="2400" dirty="0" smtClean="0"/>
              <a:t>、公务接待情况说明及审批单、公务接待清单上需要填写的内容要填写完整，如</a:t>
            </a:r>
            <a:r>
              <a:rPr lang="zh-CN" altLang="en-US" sz="2400" b="1" dirty="0" smtClean="0">
                <a:solidFill>
                  <a:srgbClr val="FF0000"/>
                </a:solidFill>
              </a:rPr>
              <a:t>审批意见</a:t>
            </a:r>
            <a:r>
              <a:rPr lang="zh-CN" altLang="en-US" sz="2400" dirty="0" smtClean="0"/>
              <a:t>、</a:t>
            </a:r>
            <a:r>
              <a:rPr lang="zh-CN" altLang="en-US" sz="2400" b="1" dirty="0" smtClean="0">
                <a:solidFill>
                  <a:srgbClr val="FF0000"/>
                </a:solidFill>
              </a:rPr>
              <a:t>公务活动明细</a:t>
            </a:r>
            <a:r>
              <a:rPr lang="zh-CN" altLang="en-US" sz="2400" dirty="0" smtClean="0"/>
              <a:t>等。</a:t>
            </a:r>
            <a:endParaRPr lang="en-US" sz="2400" dirty="0" smtClean="0"/>
          </a:p>
          <a:p>
            <a:pPr>
              <a:lnSpc>
                <a:spcPct val="150000"/>
              </a:lnSpc>
            </a:pPr>
            <a:endParaRPr lang="zh-CN" altLang="en-US" sz="2000" dirty="0">
              <a:solidFill>
                <a:srgbClr val="FF0000"/>
              </a:solidFill>
            </a:endParaRPr>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公务接待费</a:t>
            </a:r>
          </a:p>
        </p:txBody>
      </p:sp>
      <p:pic>
        <p:nvPicPr>
          <p:cNvPr id="5" name="Picture 4" descr="C:\Users\Administrator\AppData\Roaming\feiq\RichOle\1171661198.bmp"/>
          <p:cNvPicPr>
            <a:picLocks noChangeAspect="1" noChangeArrowheads="1"/>
          </p:cNvPicPr>
          <p:nvPr/>
        </p:nvPicPr>
        <p:blipFill>
          <a:blip r:embed="rId2" cstate="print"/>
          <a:srcRect/>
          <a:stretch>
            <a:fillRect/>
          </a:stretch>
        </p:blipFill>
        <p:spPr bwMode="auto">
          <a:xfrm>
            <a:off x="827584" y="2780928"/>
            <a:ext cx="7321536" cy="3672408"/>
          </a:xfrm>
          <a:prstGeom prst="rect">
            <a:avLst/>
          </a:prstGeom>
          <a:noFill/>
        </p:spPr>
      </p:pic>
      <p:cxnSp>
        <p:nvCxnSpPr>
          <p:cNvPr id="6" name="直接箭头连接符 5"/>
          <p:cNvCxnSpPr/>
          <p:nvPr/>
        </p:nvCxnSpPr>
        <p:spPr>
          <a:xfrm flipV="1">
            <a:off x="2339752" y="4653136"/>
            <a:ext cx="720080" cy="576064"/>
          </a:xfrm>
          <a:prstGeom prst="straightConnector1">
            <a:avLst/>
          </a:prstGeom>
          <a:ln w="6350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7" name="直接箭头连接符 6"/>
          <p:cNvCxnSpPr/>
          <p:nvPr/>
        </p:nvCxnSpPr>
        <p:spPr>
          <a:xfrm flipV="1">
            <a:off x="5364088" y="4725144"/>
            <a:ext cx="720080" cy="576064"/>
          </a:xfrm>
          <a:prstGeom prst="straightConnector1">
            <a:avLst/>
          </a:prstGeom>
          <a:ln w="6350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p:nvPr/>
        </p:nvCxnSpPr>
        <p:spPr>
          <a:xfrm flipV="1">
            <a:off x="3779912" y="4005064"/>
            <a:ext cx="720080" cy="576064"/>
          </a:xfrm>
          <a:prstGeom prst="straightConnector1">
            <a:avLst/>
          </a:prstGeom>
          <a:ln w="6350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公务接待费</a:t>
            </a:r>
          </a:p>
        </p:txBody>
      </p:sp>
      <p:pic>
        <p:nvPicPr>
          <p:cNvPr id="23553" name="Picture 1" descr="C:\Users\asd\AppData\Roaming\Tencent\Users\67065556\QQ\WinTemp\RichOle\BSW]IDWBLMJ`FZN8[~[80~4.png"/>
          <p:cNvPicPr>
            <a:picLocks noChangeAspect="1" noChangeArrowheads="1"/>
          </p:cNvPicPr>
          <p:nvPr/>
        </p:nvPicPr>
        <p:blipFill>
          <a:blip r:embed="rId2" cstate="print"/>
          <a:srcRect/>
          <a:stretch>
            <a:fillRect/>
          </a:stretch>
        </p:blipFill>
        <p:spPr bwMode="auto">
          <a:xfrm>
            <a:off x="683568" y="2060848"/>
            <a:ext cx="7849319" cy="3888432"/>
          </a:xfrm>
          <a:prstGeom prst="rect">
            <a:avLst/>
          </a:prstGeom>
          <a:noFill/>
        </p:spPr>
      </p:pic>
      <p:cxnSp>
        <p:nvCxnSpPr>
          <p:cNvPr id="5" name="直接箭头连接符 4"/>
          <p:cNvCxnSpPr/>
          <p:nvPr/>
        </p:nvCxnSpPr>
        <p:spPr>
          <a:xfrm flipV="1">
            <a:off x="3419872" y="3356992"/>
            <a:ext cx="720080" cy="576064"/>
          </a:xfrm>
          <a:prstGeom prst="straightConnector1">
            <a:avLst/>
          </a:prstGeom>
          <a:ln w="6350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6" name="直接箭头连接符 5"/>
          <p:cNvCxnSpPr/>
          <p:nvPr/>
        </p:nvCxnSpPr>
        <p:spPr>
          <a:xfrm flipV="1">
            <a:off x="6156176" y="4509120"/>
            <a:ext cx="720080" cy="576064"/>
          </a:xfrm>
          <a:prstGeom prst="straightConnector1">
            <a:avLst/>
          </a:prstGeom>
          <a:ln w="6350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700808"/>
            <a:ext cx="8229600" cy="4896544"/>
          </a:xfrm>
        </p:spPr>
        <p:txBody>
          <a:bodyPr>
            <a:noAutofit/>
          </a:bodyPr>
          <a:lstStyle/>
          <a:p>
            <a:pPr>
              <a:lnSpc>
                <a:spcPts val="4000"/>
              </a:lnSpc>
              <a:spcBef>
                <a:spcPts val="1200"/>
              </a:spcBef>
            </a:pPr>
            <a:r>
              <a:rPr lang="en-US" sz="2600" dirty="0" smtClean="0"/>
              <a:t>5</a:t>
            </a:r>
            <a:r>
              <a:rPr lang="zh-CN" altLang="en-US" sz="2600" dirty="0" smtClean="0"/>
              <a:t>、接待同一批人员，原则上只允许安排</a:t>
            </a:r>
            <a:r>
              <a:rPr lang="zh-CN" altLang="en-US" sz="2600" b="1" dirty="0" smtClean="0">
                <a:solidFill>
                  <a:srgbClr val="FF0000"/>
                </a:solidFill>
              </a:rPr>
              <a:t>一次</a:t>
            </a:r>
            <a:r>
              <a:rPr lang="zh-CN" altLang="en-US" sz="2600" dirty="0" smtClean="0"/>
              <a:t>工作餐。如专家来校指导工作须住多日，且费用全部由我校承担的，可以安排一次</a:t>
            </a:r>
            <a:r>
              <a:rPr lang="zh-CN" altLang="en-US" sz="2600" b="1" dirty="0" smtClean="0">
                <a:solidFill>
                  <a:srgbClr val="FF0000"/>
                </a:solidFill>
              </a:rPr>
              <a:t>陪餐</a:t>
            </a:r>
            <a:r>
              <a:rPr lang="zh-CN" altLang="en-US" sz="2600" dirty="0" smtClean="0"/>
              <a:t>，其余餐次可安排专家在学校食堂按照差旅伙食费标准自助用餐，费用根据食堂开具的票据按每天不超过</a:t>
            </a:r>
            <a:r>
              <a:rPr lang="en-US" altLang="zh-CN" sz="2600" dirty="0" smtClean="0"/>
              <a:t>100</a:t>
            </a:r>
            <a:r>
              <a:rPr lang="zh-CN" altLang="en-US" sz="2600" dirty="0" smtClean="0"/>
              <a:t>元的标准据实报销。</a:t>
            </a:r>
          </a:p>
          <a:p>
            <a:pPr>
              <a:lnSpc>
                <a:spcPts val="4000"/>
              </a:lnSpc>
              <a:spcBef>
                <a:spcPts val="1200"/>
              </a:spcBef>
            </a:pPr>
            <a:r>
              <a:rPr lang="en-US" altLang="zh-CN" sz="2600" dirty="0" smtClean="0"/>
              <a:t>6</a:t>
            </a:r>
            <a:r>
              <a:rPr lang="zh-CN" altLang="en-US" sz="2600" dirty="0" smtClean="0"/>
              <a:t>、</a:t>
            </a:r>
            <a:r>
              <a:rPr lang="zh-CN" altLang="en-US" sz="2600" b="1" dirty="0" smtClean="0">
                <a:solidFill>
                  <a:srgbClr val="FF0000"/>
                </a:solidFill>
              </a:rPr>
              <a:t>同城公务活动一般不安排招待用餐和住宿</a:t>
            </a:r>
            <a:r>
              <a:rPr lang="zh-CN" altLang="en-US" sz="2600" dirty="0" smtClean="0">
                <a:solidFill>
                  <a:srgbClr val="FF0000"/>
                </a:solidFill>
              </a:rPr>
              <a:t>。</a:t>
            </a:r>
          </a:p>
          <a:p>
            <a:pPr>
              <a:lnSpc>
                <a:spcPct val="150000"/>
              </a:lnSpc>
            </a:pPr>
            <a:endParaRPr lang="zh-CN" altLang="en-US" sz="2000" dirty="0">
              <a:solidFill>
                <a:srgbClr val="FF0000"/>
              </a:solidFill>
            </a:endParaRPr>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公务接待费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72816"/>
            <a:ext cx="8363272" cy="4896544"/>
          </a:xfrm>
        </p:spPr>
        <p:txBody>
          <a:bodyPr>
            <a:normAutofit/>
          </a:bodyPr>
          <a:lstStyle/>
          <a:p>
            <a:pPr>
              <a:lnSpc>
                <a:spcPts val="4000"/>
              </a:lnSpc>
            </a:pPr>
            <a:r>
              <a:rPr lang="en-US" altLang="zh-CN" sz="2700" dirty="0" smtClean="0">
                <a:latin typeface="+mn-ea"/>
              </a:rPr>
              <a:t>1</a:t>
            </a:r>
            <a:r>
              <a:rPr lang="zh-CN" altLang="en-US" sz="2700" dirty="0" smtClean="0">
                <a:latin typeface="+mn-ea"/>
              </a:rPr>
              <a:t>、其他交通费包括资产经营公司租车、校外租车公司租车、市内打车费、公共汽车交通费等。</a:t>
            </a:r>
            <a:endParaRPr lang="en-US" altLang="zh-CN" sz="2700" dirty="0" smtClean="0">
              <a:latin typeface="+mn-ea"/>
            </a:endParaRPr>
          </a:p>
          <a:p>
            <a:pPr>
              <a:lnSpc>
                <a:spcPts val="4000"/>
              </a:lnSpc>
            </a:pPr>
            <a:r>
              <a:rPr lang="en-US" altLang="zh-CN" sz="2700" dirty="0" smtClean="0">
                <a:latin typeface="+mn-ea"/>
              </a:rPr>
              <a:t>2</a:t>
            </a:r>
            <a:r>
              <a:rPr lang="zh-CN" altLang="en-US" sz="2700" dirty="0" smtClean="0">
                <a:latin typeface="+mn-ea"/>
              </a:rPr>
              <a:t>、向资产经营公司或校外租车公司租车属于政府集中采购目录内的服务类项目，需要在“</a:t>
            </a:r>
            <a:r>
              <a:rPr lang="zh-CN" altLang="en-US" sz="2700" b="1" dirty="0" smtClean="0">
                <a:solidFill>
                  <a:srgbClr val="FF0000"/>
                </a:solidFill>
                <a:latin typeface="+mn-ea"/>
              </a:rPr>
              <a:t>政采云</a:t>
            </a:r>
            <a:r>
              <a:rPr lang="zh-CN" altLang="en-US" sz="2700" dirty="0" smtClean="0">
                <a:solidFill>
                  <a:srgbClr val="FF0000"/>
                </a:solidFill>
                <a:latin typeface="+mn-ea"/>
              </a:rPr>
              <a:t>”</a:t>
            </a:r>
            <a:r>
              <a:rPr lang="zh-CN" altLang="en-US" sz="2700" dirty="0" smtClean="0">
                <a:latin typeface="+mn-ea"/>
              </a:rPr>
              <a:t>平台上采购，报销时附上</a:t>
            </a:r>
            <a:r>
              <a:rPr lang="zh-CN" altLang="en-US" sz="2700" b="1" dirty="0" smtClean="0">
                <a:solidFill>
                  <a:srgbClr val="FF0000"/>
                </a:solidFill>
                <a:latin typeface="+mn-ea"/>
              </a:rPr>
              <a:t>“政采云”采购计划书和采购合同。</a:t>
            </a:r>
            <a:endParaRPr lang="en-US" altLang="zh-CN" sz="2700" b="1" dirty="0" smtClean="0">
              <a:solidFill>
                <a:srgbClr val="FF0000"/>
              </a:solidFill>
              <a:latin typeface="+mn-ea"/>
            </a:endParaRPr>
          </a:p>
          <a:p>
            <a:pPr>
              <a:lnSpc>
                <a:spcPts val="4000"/>
              </a:lnSpc>
            </a:pPr>
            <a:r>
              <a:rPr lang="en-US" altLang="zh-CN" sz="2700" dirty="0" smtClean="0">
                <a:latin typeface="+mn-ea"/>
              </a:rPr>
              <a:t>3</a:t>
            </a:r>
            <a:r>
              <a:rPr lang="zh-CN" altLang="en-US" sz="2700" dirty="0" smtClean="0">
                <a:latin typeface="+mn-ea"/>
              </a:rPr>
              <a:t>、租车尽量</a:t>
            </a:r>
            <a:r>
              <a:rPr lang="zh-CN" altLang="en-US" sz="2700" b="1" dirty="0" smtClean="0">
                <a:solidFill>
                  <a:srgbClr val="FF0000"/>
                </a:solidFill>
                <a:latin typeface="+mn-ea"/>
              </a:rPr>
              <a:t>一事一结</a:t>
            </a:r>
            <a:r>
              <a:rPr lang="zh-CN" altLang="en-US" sz="2700" dirty="0" smtClean="0">
                <a:latin typeface="+mn-ea"/>
              </a:rPr>
              <a:t>，报销时须注明出行时间、地点和事由。</a:t>
            </a:r>
            <a:endParaRPr lang="en-US" altLang="zh-CN" sz="2700" dirty="0" smtClean="0">
              <a:latin typeface="+mn-ea"/>
            </a:endParaRPr>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其他交通费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28800"/>
            <a:ext cx="8229600" cy="4945736"/>
          </a:xfrm>
        </p:spPr>
        <p:txBody>
          <a:bodyPr>
            <a:normAutofit/>
          </a:bodyPr>
          <a:lstStyle/>
          <a:p>
            <a:pPr>
              <a:lnSpc>
                <a:spcPts val="4000"/>
              </a:lnSpc>
            </a:pPr>
            <a:r>
              <a:rPr lang="en-US" sz="2600" dirty="0" smtClean="0"/>
              <a:t>1</a:t>
            </a:r>
            <a:r>
              <a:rPr lang="zh-CN" altLang="en-US" sz="2600" dirty="0" smtClean="0"/>
              <a:t>、大型的学生活动须有</a:t>
            </a:r>
            <a:r>
              <a:rPr lang="zh-CN" altLang="en-US" sz="2600" b="1" dirty="0" smtClean="0">
                <a:solidFill>
                  <a:srgbClr val="FF0000"/>
                </a:solidFill>
              </a:rPr>
              <a:t>活动方案</a:t>
            </a:r>
            <a:r>
              <a:rPr lang="zh-CN" altLang="en-US" sz="2600" dirty="0" smtClean="0"/>
              <a:t>（加盖</a:t>
            </a:r>
            <a:r>
              <a:rPr lang="zh-CN" altLang="en-US" sz="2600" b="1" dirty="0" smtClean="0">
                <a:solidFill>
                  <a:srgbClr val="FF0000"/>
                </a:solidFill>
              </a:rPr>
              <a:t>公章</a:t>
            </a:r>
            <a:r>
              <a:rPr lang="zh-CN" altLang="en-US" sz="2600" dirty="0" smtClean="0"/>
              <a:t>）（如学生暑期社会实践）并且发生的费用须</a:t>
            </a:r>
            <a:r>
              <a:rPr lang="zh-CN" altLang="en-US" sz="2600" b="1" dirty="0" smtClean="0">
                <a:solidFill>
                  <a:srgbClr val="FF0000"/>
                </a:solidFill>
              </a:rPr>
              <a:t>一次报完</a:t>
            </a:r>
            <a:r>
              <a:rPr lang="zh-CN" altLang="en-US" sz="2600" dirty="0" smtClean="0"/>
              <a:t>。</a:t>
            </a:r>
            <a:endParaRPr lang="en-US" altLang="zh-CN" sz="2600" dirty="0" smtClean="0"/>
          </a:p>
          <a:p>
            <a:pPr>
              <a:lnSpc>
                <a:spcPts val="4000"/>
              </a:lnSpc>
              <a:spcBef>
                <a:spcPts val="1200"/>
              </a:spcBef>
            </a:pPr>
            <a:r>
              <a:rPr lang="en-US" sz="2600" dirty="0" smtClean="0"/>
              <a:t>2</a:t>
            </a:r>
            <a:r>
              <a:rPr lang="zh-CN" altLang="en-US" sz="2600" dirty="0" smtClean="0"/>
              <a:t>、学生活动发放奖品须有</a:t>
            </a:r>
            <a:r>
              <a:rPr lang="zh-CN" altLang="en-US" sz="2600" b="1" dirty="0" smtClean="0">
                <a:solidFill>
                  <a:srgbClr val="FF0000"/>
                </a:solidFill>
              </a:rPr>
              <a:t>活动方案</a:t>
            </a:r>
            <a:r>
              <a:rPr lang="zh-CN" altLang="en-US" sz="2600" dirty="0" smtClean="0"/>
              <a:t>（加盖</a:t>
            </a:r>
            <a:r>
              <a:rPr lang="zh-CN" altLang="en-US" sz="2600" b="1" dirty="0" smtClean="0">
                <a:solidFill>
                  <a:srgbClr val="FF0000"/>
                </a:solidFill>
              </a:rPr>
              <a:t>公章</a:t>
            </a:r>
            <a:r>
              <a:rPr lang="zh-CN" altLang="en-US" sz="2600" dirty="0" smtClean="0"/>
              <a:t>）（包含奖项设置）、发放清单并由</a:t>
            </a:r>
            <a:r>
              <a:rPr lang="zh-CN" altLang="en-US" sz="2600" b="1" dirty="0" smtClean="0">
                <a:solidFill>
                  <a:srgbClr val="FF0000"/>
                </a:solidFill>
              </a:rPr>
              <a:t>获奖人签字</a:t>
            </a:r>
            <a:r>
              <a:rPr lang="zh-CN" altLang="en-US" sz="2600" dirty="0" smtClean="0"/>
              <a:t>。</a:t>
            </a:r>
            <a:endParaRPr lang="en-US" altLang="zh-CN" sz="2600" dirty="0" smtClean="0"/>
          </a:p>
          <a:p>
            <a:pPr>
              <a:lnSpc>
                <a:spcPts val="4000"/>
              </a:lnSpc>
              <a:spcBef>
                <a:spcPts val="1200"/>
              </a:spcBef>
            </a:pPr>
            <a:r>
              <a:rPr lang="en-US" sz="2600" dirty="0" smtClean="0"/>
              <a:t>3</a:t>
            </a:r>
            <a:r>
              <a:rPr lang="zh-CN" altLang="en-US" sz="2600" dirty="0" smtClean="0"/>
              <a:t>、学生购买物品（仅限与学生相关的业务活动）因没有公务卡，可以刷其他银行卡，报销时附上刷卡小票。</a:t>
            </a:r>
          </a:p>
          <a:p>
            <a:endParaRPr lang="zh-CN" altLang="en-US" sz="24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学生活动费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Oval 44"/>
          <p:cNvSpPr>
            <a:spLocks noChangeArrowheads="1"/>
          </p:cNvSpPr>
          <p:nvPr/>
        </p:nvSpPr>
        <p:spPr bwMode="gray">
          <a:xfrm>
            <a:off x="3347864" y="2303563"/>
            <a:ext cx="2232248" cy="2205557"/>
          </a:xfrm>
          <a:prstGeom prst="ellipse">
            <a:avLst/>
          </a:prstGeom>
          <a:solidFill>
            <a:srgbClr val="3090D8"/>
          </a:solidFill>
          <a:ln w="9525" algn="ctr">
            <a:solidFill>
              <a:srgbClr val="3090D8"/>
            </a:solidFill>
            <a:round/>
            <a:headEnd/>
            <a:tailEnd/>
          </a:ln>
          <a:effectLst/>
        </p:spPr>
        <p:txBody>
          <a:bodyPr wrap="none" anchor="ctr"/>
          <a:lstStyle/>
          <a:p>
            <a:pPr algn="ctr"/>
            <a:r>
              <a:rPr lang="zh-CN" altLang="en-US" sz="3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财务报销</a:t>
            </a:r>
            <a:endParaRPr lang="en-US" altLang="zh-CN" sz="3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常见问题</a:t>
            </a:r>
            <a:endPar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3851920" y="207574"/>
            <a:ext cx="1440160" cy="2069297"/>
            <a:chOff x="3851920" y="207574"/>
            <a:chExt cx="1440160" cy="2069297"/>
          </a:xfrm>
        </p:grpSpPr>
        <p:grpSp>
          <p:nvGrpSpPr>
            <p:cNvPr id="27" name="组合 26"/>
            <p:cNvGrpSpPr/>
            <p:nvPr/>
          </p:nvGrpSpPr>
          <p:grpSpPr>
            <a:xfrm rot="5400000">
              <a:off x="3501415" y="630223"/>
              <a:ext cx="2069297" cy="1224000"/>
              <a:chOff x="846161" y="569059"/>
              <a:chExt cx="2069297" cy="1224000"/>
            </a:xfrm>
          </p:grpSpPr>
          <p:sp>
            <p:nvSpPr>
              <p:cNvPr id="33" name="Oval 10"/>
              <p:cNvSpPr>
                <a:spLocks noChangeArrowheads="1"/>
              </p:cNvSpPr>
              <p:nvPr/>
            </p:nvSpPr>
            <p:spPr bwMode="auto">
              <a:xfrm>
                <a:off x="846161" y="569059"/>
                <a:ext cx="1224000" cy="1224000"/>
              </a:xfrm>
              <a:prstGeom prst="ellipse">
                <a:avLst/>
              </a:prstGeom>
              <a:solidFill>
                <a:srgbClr val="3090D8"/>
              </a:solidFill>
              <a:ln w="9525" algn="ctr">
                <a:solidFill>
                  <a:srgbClr val="3090D8"/>
                </a:solidFill>
                <a:round/>
                <a:headEnd/>
                <a:tailEnd/>
              </a:ln>
            </p:spPr>
            <p:txBody>
              <a:bodyPr wrap="none" anchor="ctr"/>
              <a:lstStyle/>
              <a:p>
                <a:pPr algn="ct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Line 38"/>
              <p:cNvSpPr>
                <a:spLocks noChangeShapeType="1"/>
              </p:cNvSpPr>
              <p:nvPr/>
            </p:nvSpPr>
            <p:spPr bwMode="auto">
              <a:xfrm rot="5220000" flipV="1">
                <a:off x="2497061" y="804720"/>
                <a:ext cx="45719" cy="791074"/>
              </a:xfrm>
              <a:prstGeom prst="line">
                <a:avLst/>
              </a:prstGeom>
              <a:noFill/>
              <a:ln w="127000">
                <a:solidFill>
                  <a:srgbClr val="3090D8"/>
                </a:solidFill>
                <a:round/>
                <a:headEnd/>
                <a:tailEnd type="triangle" w="med" len="me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TextBox 45"/>
            <p:cNvSpPr txBox="1"/>
            <p:nvPr/>
          </p:nvSpPr>
          <p:spPr>
            <a:xfrm>
              <a:off x="3851920" y="476672"/>
              <a:ext cx="1440160" cy="707886"/>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差旅费</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报销</a:t>
              </a:r>
              <a:endParaRPr lang="zh-CN" altLang="en-US" sz="2000" b="1" dirty="0">
                <a:solidFill>
                  <a:schemeClr val="bg1"/>
                </a:solidFill>
                <a:latin typeface="微软雅黑" pitchFamily="34" charset="-122"/>
                <a:ea typeface="微软雅黑" pitchFamily="34" charset="-122"/>
              </a:endParaRPr>
            </a:p>
          </p:txBody>
        </p:sp>
      </p:grpSp>
      <p:grpSp>
        <p:nvGrpSpPr>
          <p:cNvPr id="25" name="组合 24"/>
          <p:cNvGrpSpPr/>
          <p:nvPr/>
        </p:nvGrpSpPr>
        <p:grpSpPr>
          <a:xfrm>
            <a:off x="1259632" y="2709056"/>
            <a:ext cx="2069297" cy="1224000"/>
            <a:chOff x="1259632" y="2709056"/>
            <a:chExt cx="2069297" cy="1224000"/>
          </a:xfrm>
        </p:grpSpPr>
        <p:grpSp>
          <p:nvGrpSpPr>
            <p:cNvPr id="31" name="组合 30"/>
            <p:cNvGrpSpPr/>
            <p:nvPr/>
          </p:nvGrpSpPr>
          <p:grpSpPr>
            <a:xfrm>
              <a:off x="1259632" y="2709056"/>
              <a:ext cx="2069297" cy="1224000"/>
              <a:chOff x="846161" y="569059"/>
              <a:chExt cx="2069297" cy="1224000"/>
            </a:xfrm>
          </p:grpSpPr>
          <p:sp>
            <p:nvSpPr>
              <p:cNvPr id="35" name="Oval 10"/>
              <p:cNvSpPr>
                <a:spLocks noChangeArrowheads="1"/>
              </p:cNvSpPr>
              <p:nvPr/>
            </p:nvSpPr>
            <p:spPr bwMode="auto">
              <a:xfrm>
                <a:off x="846161" y="569059"/>
                <a:ext cx="1224000" cy="1224000"/>
              </a:xfrm>
              <a:prstGeom prst="ellipse">
                <a:avLst/>
              </a:prstGeom>
              <a:solidFill>
                <a:srgbClr val="3090D8"/>
              </a:solidFill>
              <a:ln w="9525" algn="ctr">
                <a:solidFill>
                  <a:srgbClr val="3090D8"/>
                </a:solidFill>
                <a:round/>
                <a:headEnd/>
                <a:tailEnd/>
              </a:ln>
            </p:spPr>
            <p:txBody>
              <a:bodyPr wrap="none" anchor="ctr"/>
              <a:lstStyle/>
              <a:p>
                <a:pPr algn="ct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Line 38"/>
              <p:cNvSpPr>
                <a:spLocks noChangeShapeType="1"/>
              </p:cNvSpPr>
              <p:nvPr/>
            </p:nvSpPr>
            <p:spPr bwMode="auto">
              <a:xfrm rot="5220000" flipV="1">
                <a:off x="2497061" y="804720"/>
                <a:ext cx="45719" cy="791074"/>
              </a:xfrm>
              <a:prstGeom prst="line">
                <a:avLst/>
              </a:prstGeom>
              <a:noFill/>
              <a:ln w="127000">
                <a:solidFill>
                  <a:srgbClr val="3090D8"/>
                </a:solidFill>
                <a:round/>
                <a:headEnd/>
                <a:tailEnd type="triangle" w="med" len="me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TextBox 46"/>
            <p:cNvSpPr txBox="1"/>
            <p:nvPr/>
          </p:nvSpPr>
          <p:spPr>
            <a:xfrm>
              <a:off x="1273180" y="3100898"/>
              <a:ext cx="1210588" cy="400110"/>
            </a:xfrm>
            <a:prstGeom prst="rect">
              <a:avLst/>
            </a:prstGeom>
            <a:noFill/>
          </p:spPr>
          <p:txBody>
            <a:bodyPr wrap="none" rtlCol="0">
              <a:spAutoFit/>
            </a:bodyPr>
            <a:lstStyle/>
            <a:p>
              <a:r>
                <a:rPr lang="zh-CN" altLang="en-US" sz="2000" b="1" dirty="0" smtClean="0">
                  <a:solidFill>
                    <a:schemeClr val="bg1"/>
                  </a:solidFill>
                  <a:latin typeface="微软雅黑" pitchFamily="34" charset="-122"/>
                  <a:ea typeface="微软雅黑" pitchFamily="34" charset="-122"/>
                </a:rPr>
                <a:t>支付方式</a:t>
              </a:r>
              <a:endParaRPr lang="zh-CN" altLang="en-US" sz="2000" b="1" dirty="0">
                <a:solidFill>
                  <a:schemeClr val="bg1"/>
                </a:solidFill>
                <a:latin typeface="微软雅黑" pitchFamily="34" charset="-122"/>
                <a:ea typeface="微软雅黑" pitchFamily="34" charset="-122"/>
              </a:endParaRPr>
            </a:p>
          </p:txBody>
        </p:sp>
      </p:grpSp>
      <p:grpSp>
        <p:nvGrpSpPr>
          <p:cNvPr id="34" name="组合 33"/>
          <p:cNvGrpSpPr/>
          <p:nvPr/>
        </p:nvGrpSpPr>
        <p:grpSpPr>
          <a:xfrm>
            <a:off x="5599047" y="2781064"/>
            <a:ext cx="2127757" cy="1224000"/>
            <a:chOff x="5599047" y="2781064"/>
            <a:chExt cx="2127757" cy="1224000"/>
          </a:xfrm>
        </p:grpSpPr>
        <p:grpSp>
          <p:nvGrpSpPr>
            <p:cNvPr id="40" name="组合 39"/>
            <p:cNvGrpSpPr/>
            <p:nvPr/>
          </p:nvGrpSpPr>
          <p:grpSpPr>
            <a:xfrm rot="10800000">
              <a:off x="5599047" y="2781064"/>
              <a:ext cx="2069297" cy="1224000"/>
              <a:chOff x="846161" y="569059"/>
              <a:chExt cx="2069297" cy="1224000"/>
            </a:xfrm>
          </p:grpSpPr>
          <p:sp>
            <p:nvSpPr>
              <p:cNvPr id="41" name="Oval 10"/>
              <p:cNvSpPr>
                <a:spLocks noChangeArrowheads="1"/>
              </p:cNvSpPr>
              <p:nvPr/>
            </p:nvSpPr>
            <p:spPr bwMode="auto">
              <a:xfrm>
                <a:off x="846161" y="569059"/>
                <a:ext cx="1224000" cy="1224000"/>
              </a:xfrm>
              <a:prstGeom prst="ellipse">
                <a:avLst/>
              </a:prstGeom>
              <a:solidFill>
                <a:srgbClr val="3090D8"/>
              </a:solidFill>
              <a:ln w="9525" algn="ctr">
                <a:solidFill>
                  <a:srgbClr val="3090D8"/>
                </a:solidFill>
                <a:round/>
                <a:headEnd/>
                <a:tailEnd/>
              </a:ln>
            </p:spPr>
            <p:txBody>
              <a:bodyPr wrap="none" anchor="ctr"/>
              <a:lstStyle/>
              <a:p>
                <a:pPr algn="ct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Line 38"/>
              <p:cNvSpPr>
                <a:spLocks noChangeShapeType="1"/>
              </p:cNvSpPr>
              <p:nvPr/>
            </p:nvSpPr>
            <p:spPr bwMode="auto">
              <a:xfrm rot="5220000" flipV="1">
                <a:off x="2497061" y="804720"/>
                <a:ext cx="45719" cy="791074"/>
              </a:xfrm>
              <a:prstGeom prst="line">
                <a:avLst/>
              </a:prstGeom>
              <a:noFill/>
              <a:ln w="127000">
                <a:solidFill>
                  <a:srgbClr val="3090D8"/>
                </a:solidFill>
                <a:round/>
                <a:headEnd/>
                <a:tailEnd type="triangle" w="med" len="me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 name="TextBox 47"/>
            <p:cNvSpPr txBox="1"/>
            <p:nvPr/>
          </p:nvSpPr>
          <p:spPr>
            <a:xfrm>
              <a:off x="6516216" y="3212976"/>
              <a:ext cx="1210588" cy="400110"/>
            </a:xfrm>
            <a:prstGeom prst="rect">
              <a:avLst/>
            </a:prstGeom>
            <a:noFill/>
          </p:spPr>
          <p:txBody>
            <a:bodyPr wrap="none" rtlCol="0">
              <a:spAutoFit/>
            </a:bodyPr>
            <a:lstStyle/>
            <a:p>
              <a:r>
                <a:rPr lang="zh-CN" altLang="en-US" sz="2000" b="1" dirty="0" smtClean="0">
                  <a:solidFill>
                    <a:schemeClr val="bg1"/>
                  </a:solidFill>
                  <a:latin typeface="微软雅黑" pitchFamily="34" charset="-122"/>
                  <a:ea typeface="微软雅黑" pitchFamily="34" charset="-122"/>
                </a:rPr>
                <a:t>报销审批</a:t>
              </a:r>
              <a:endParaRPr lang="zh-CN" altLang="en-US" sz="2000" b="1" dirty="0">
                <a:solidFill>
                  <a:schemeClr val="bg1"/>
                </a:solidFill>
                <a:latin typeface="微软雅黑" pitchFamily="34" charset="-122"/>
                <a:ea typeface="微软雅黑" pitchFamily="34" charset="-122"/>
              </a:endParaRPr>
            </a:p>
          </p:txBody>
        </p:sp>
      </p:grpSp>
      <p:grpSp>
        <p:nvGrpSpPr>
          <p:cNvPr id="37" name="组合 36"/>
          <p:cNvGrpSpPr/>
          <p:nvPr/>
        </p:nvGrpSpPr>
        <p:grpSpPr>
          <a:xfrm>
            <a:off x="5269703" y="4091128"/>
            <a:ext cx="1520997" cy="2069297"/>
            <a:chOff x="5269703" y="4091128"/>
            <a:chExt cx="1520997" cy="2069297"/>
          </a:xfrm>
        </p:grpSpPr>
        <p:grpSp>
          <p:nvGrpSpPr>
            <p:cNvPr id="43" name="组合 42"/>
            <p:cNvGrpSpPr/>
            <p:nvPr/>
          </p:nvGrpSpPr>
          <p:grpSpPr>
            <a:xfrm rot="13758912">
              <a:off x="4847054" y="4513777"/>
              <a:ext cx="2069297" cy="1224000"/>
              <a:chOff x="846161" y="569059"/>
              <a:chExt cx="2069297" cy="1224000"/>
            </a:xfrm>
          </p:grpSpPr>
          <p:sp>
            <p:nvSpPr>
              <p:cNvPr id="44" name="Oval 10"/>
              <p:cNvSpPr>
                <a:spLocks noChangeArrowheads="1"/>
              </p:cNvSpPr>
              <p:nvPr/>
            </p:nvSpPr>
            <p:spPr bwMode="auto">
              <a:xfrm>
                <a:off x="846161" y="569059"/>
                <a:ext cx="1224000" cy="1224000"/>
              </a:xfrm>
              <a:prstGeom prst="ellipse">
                <a:avLst/>
              </a:prstGeom>
              <a:solidFill>
                <a:srgbClr val="3090D8"/>
              </a:solidFill>
              <a:ln w="9525" algn="ctr">
                <a:solidFill>
                  <a:srgbClr val="3090D8"/>
                </a:solidFill>
                <a:round/>
                <a:headEnd/>
                <a:tailEnd/>
              </a:ln>
            </p:spPr>
            <p:txBody>
              <a:bodyPr wrap="none" anchor="ctr"/>
              <a:lstStyle/>
              <a:p>
                <a:pPr algn="ct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Line 38"/>
              <p:cNvSpPr>
                <a:spLocks noChangeShapeType="1"/>
              </p:cNvSpPr>
              <p:nvPr/>
            </p:nvSpPr>
            <p:spPr bwMode="auto">
              <a:xfrm rot="5220000" flipV="1">
                <a:off x="2497061" y="804720"/>
                <a:ext cx="45719" cy="791074"/>
              </a:xfrm>
              <a:prstGeom prst="line">
                <a:avLst/>
              </a:prstGeom>
              <a:noFill/>
              <a:ln w="127000">
                <a:solidFill>
                  <a:srgbClr val="3090D8"/>
                </a:solidFill>
                <a:round/>
                <a:headEnd/>
                <a:tailEnd type="triangle" w="med" len="me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9" name="TextBox 48"/>
            <p:cNvSpPr txBox="1"/>
            <p:nvPr/>
          </p:nvSpPr>
          <p:spPr>
            <a:xfrm>
              <a:off x="5580112" y="5025370"/>
              <a:ext cx="1210588" cy="707886"/>
            </a:xfrm>
            <a:prstGeom prst="rect">
              <a:avLst/>
            </a:prstGeom>
            <a:noFill/>
          </p:spPr>
          <p:txBody>
            <a:bodyPr wrap="none" rtlCol="0">
              <a:spAutoFit/>
            </a:bodyPr>
            <a:lstStyle/>
            <a:p>
              <a:pPr algn="ctr"/>
              <a:r>
                <a:rPr lang="zh-CN" altLang="en-US" sz="2000" b="1" dirty="0" smtClean="0">
                  <a:solidFill>
                    <a:schemeClr val="bg1"/>
                  </a:solidFill>
                  <a:latin typeface="微软雅黑" pitchFamily="34" charset="-122"/>
                  <a:ea typeface="微软雅黑" pitchFamily="34" charset="-122"/>
                </a:rPr>
                <a:t>预约</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报销相关</a:t>
              </a:r>
              <a:endParaRPr lang="zh-CN" altLang="en-US" sz="2000" b="1" dirty="0">
                <a:solidFill>
                  <a:schemeClr val="bg1"/>
                </a:solidFill>
                <a:latin typeface="微软雅黑" pitchFamily="34" charset="-122"/>
                <a:ea typeface="微软雅黑" pitchFamily="34" charset="-122"/>
              </a:endParaRPr>
            </a:p>
          </p:txBody>
        </p:sp>
      </p:grpSp>
      <p:grpSp>
        <p:nvGrpSpPr>
          <p:cNvPr id="26" name="组合 25"/>
          <p:cNvGrpSpPr/>
          <p:nvPr/>
        </p:nvGrpSpPr>
        <p:grpSpPr>
          <a:xfrm>
            <a:off x="2483768" y="4234899"/>
            <a:ext cx="1510049" cy="2069297"/>
            <a:chOff x="2483768" y="4234899"/>
            <a:chExt cx="1510049" cy="2069297"/>
          </a:xfrm>
        </p:grpSpPr>
        <p:grpSp>
          <p:nvGrpSpPr>
            <p:cNvPr id="28" name="组合 27"/>
            <p:cNvGrpSpPr/>
            <p:nvPr/>
          </p:nvGrpSpPr>
          <p:grpSpPr>
            <a:xfrm rot="18471552">
              <a:off x="2347168" y="4657548"/>
              <a:ext cx="2069297" cy="1224000"/>
              <a:chOff x="846161" y="569059"/>
              <a:chExt cx="2069297" cy="1224000"/>
            </a:xfrm>
          </p:grpSpPr>
          <p:sp>
            <p:nvSpPr>
              <p:cNvPr id="29" name="Oval 10"/>
              <p:cNvSpPr>
                <a:spLocks noChangeArrowheads="1"/>
              </p:cNvSpPr>
              <p:nvPr/>
            </p:nvSpPr>
            <p:spPr bwMode="auto">
              <a:xfrm>
                <a:off x="846161" y="569059"/>
                <a:ext cx="1224000" cy="1224000"/>
              </a:xfrm>
              <a:prstGeom prst="ellipse">
                <a:avLst/>
              </a:prstGeom>
              <a:solidFill>
                <a:srgbClr val="3090D8"/>
              </a:solidFill>
              <a:ln w="9525" algn="ctr">
                <a:solidFill>
                  <a:srgbClr val="3090D8"/>
                </a:solidFill>
                <a:round/>
                <a:headEnd/>
                <a:tailEnd/>
              </a:ln>
            </p:spPr>
            <p:txBody>
              <a:bodyPr wrap="none" anchor="ctr"/>
              <a:lstStyle/>
              <a:p>
                <a:pPr algn="ct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Line 38"/>
              <p:cNvSpPr>
                <a:spLocks noChangeShapeType="1"/>
              </p:cNvSpPr>
              <p:nvPr/>
            </p:nvSpPr>
            <p:spPr bwMode="auto">
              <a:xfrm rot="5220000" flipV="1">
                <a:off x="2497061" y="804720"/>
                <a:ext cx="45719" cy="791074"/>
              </a:xfrm>
              <a:prstGeom prst="line">
                <a:avLst/>
              </a:prstGeom>
              <a:noFill/>
              <a:ln w="127000">
                <a:solidFill>
                  <a:srgbClr val="3090D8"/>
                </a:solidFill>
                <a:round/>
                <a:headEnd/>
                <a:tailEnd type="triangle" w="med" len="me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0" name="TextBox 49"/>
            <p:cNvSpPr txBox="1"/>
            <p:nvPr/>
          </p:nvSpPr>
          <p:spPr>
            <a:xfrm>
              <a:off x="2483768" y="5405154"/>
              <a:ext cx="1210588" cy="400110"/>
            </a:xfrm>
            <a:prstGeom prst="rect">
              <a:avLst/>
            </a:prstGeom>
            <a:noFill/>
          </p:spPr>
          <p:txBody>
            <a:bodyPr wrap="none" rtlCol="0">
              <a:spAutoFit/>
            </a:bodyPr>
            <a:lstStyle/>
            <a:p>
              <a:r>
                <a:rPr lang="zh-CN" altLang="en-US" sz="2000" b="1" dirty="0" smtClean="0">
                  <a:solidFill>
                    <a:schemeClr val="bg1"/>
                  </a:solidFill>
                  <a:latin typeface="微软雅黑" pitchFamily="34" charset="-122"/>
                  <a:ea typeface="微软雅黑" pitchFamily="34" charset="-122"/>
                </a:rPr>
                <a:t>采购手续</a:t>
              </a:r>
              <a:endParaRPr lang="zh-CN" altLang="en-US" sz="20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340768"/>
            <a:ext cx="8229600" cy="5328592"/>
          </a:xfrm>
        </p:spPr>
        <p:txBody>
          <a:bodyPr>
            <a:normAutofit fontScale="92500" lnSpcReduction="10000"/>
          </a:bodyPr>
          <a:lstStyle/>
          <a:p>
            <a:pPr>
              <a:lnSpc>
                <a:spcPts val="3600"/>
              </a:lnSpc>
            </a:pPr>
            <a:r>
              <a:rPr lang="en-US" sz="2600" dirty="0" smtClean="0"/>
              <a:t>1</a:t>
            </a:r>
            <a:r>
              <a:rPr lang="zh-CN" altLang="en-US" sz="2600" dirty="0" smtClean="0"/>
              <a:t>、</a:t>
            </a:r>
            <a:r>
              <a:rPr lang="zh-CN" altLang="en-US" sz="2600" b="1" dirty="0" smtClean="0">
                <a:solidFill>
                  <a:srgbClr val="FF0000"/>
                </a:solidFill>
              </a:rPr>
              <a:t>审批人和经办人不得为同一人</a:t>
            </a:r>
            <a:r>
              <a:rPr lang="zh-CN" altLang="en-US" sz="2600" dirty="0" smtClean="0"/>
              <a:t>，</a:t>
            </a:r>
            <a:r>
              <a:rPr lang="zh-CN" altLang="en-US" sz="2600" b="1" dirty="0" smtClean="0">
                <a:solidFill>
                  <a:srgbClr val="FF0000"/>
                </a:solidFill>
              </a:rPr>
              <a:t>审批人和实际收款人亦不能为同一人</a:t>
            </a:r>
            <a:r>
              <a:rPr lang="zh-CN" altLang="en-US" sz="2600" dirty="0" smtClean="0"/>
              <a:t>，涉及项目负责人作为经办人或者收款人报销的业务，须经所在学院、部门负责人或学院、部门分管领导审批。</a:t>
            </a:r>
            <a:endParaRPr lang="en-US" altLang="zh-CN" sz="2600" dirty="0" smtClean="0"/>
          </a:p>
          <a:p>
            <a:r>
              <a:rPr lang="en-US" altLang="zh-CN" sz="2600" dirty="0" smtClean="0"/>
              <a:t>2</a:t>
            </a:r>
            <a:r>
              <a:rPr lang="zh-CN" altLang="en-US" sz="2600" dirty="0" smtClean="0"/>
              <a:t>、项目负责人出差时，出差审批单的审批人应为所在学院、部门负责人（或学院、部门分管领导）审批，其余情况下由项目负责人审批即可。</a:t>
            </a:r>
          </a:p>
          <a:p>
            <a:pPr>
              <a:spcBef>
                <a:spcPts val="1200"/>
              </a:spcBef>
            </a:pPr>
            <a:r>
              <a:rPr lang="en-US" altLang="zh-CN" sz="2600" dirty="0" smtClean="0"/>
              <a:t>3</a:t>
            </a:r>
            <a:r>
              <a:rPr lang="zh-CN" altLang="en-US" sz="2600" dirty="0" smtClean="0"/>
              <a:t>、报销单（包括网上预约报销单）经审批、经办、验收等相关人员签字，其中</a:t>
            </a:r>
            <a:r>
              <a:rPr lang="en-US" altLang="zh-CN" sz="2600" b="1" dirty="0" smtClean="0">
                <a:solidFill>
                  <a:srgbClr val="FF0000"/>
                </a:solidFill>
              </a:rPr>
              <a:t>10</a:t>
            </a:r>
            <a:r>
              <a:rPr lang="zh-CN" altLang="en-US" sz="2600" b="1" dirty="0" smtClean="0">
                <a:solidFill>
                  <a:srgbClr val="FF0000"/>
                </a:solidFill>
              </a:rPr>
              <a:t>万元（含）以上加归口管理职能部门负责人和分管（联系）校领导签字</a:t>
            </a:r>
            <a:r>
              <a:rPr lang="zh-CN" altLang="en-US" sz="2600" dirty="0" smtClean="0"/>
              <a:t>，</a:t>
            </a:r>
            <a:r>
              <a:rPr lang="en-US" altLang="zh-CN" sz="2600" dirty="0" smtClean="0"/>
              <a:t>50</a:t>
            </a:r>
            <a:r>
              <a:rPr lang="zh-CN" altLang="en-US" sz="2600" dirty="0" smtClean="0"/>
              <a:t>万元（含）以上加分管财务校领导签字，</a:t>
            </a:r>
            <a:r>
              <a:rPr lang="en-US" altLang="zh-CN" sz="2600" dirty="0" smtClean="0"/>
              <a:t>100</a:t>
            </a:r>
            <a:r>
              <a:rPr lang="zh-CN" altLang="en-US" sz="2600" dirty="0" smtClean="0"/>
              <a:t>万元（含）以上加校长签字；</a:t>
            </a:r>
            <a:r>
              <a:rPr lang="zh-CN" altLang="en-US" sz="2600" b="1" dirty="0" smtClean="0">
                <a:solidFill>
                  <a:srgbClr val="FF0000"/>
                </a:solidFill>
              </a:rPr>
              <a:t>任何经费单笔</a:t>
            </a:r>
            <a:r>
              <a:rPr lang="en-US" altLang="zh-CN" sz="2600" b="1" dirty="0" smtClean="0">
                <a:solidFill>
                  <a:srgbClr val="FF0000"/>
                </a:solidFill>
              </a:rPr>
              <a:t>20</a:t>
            </a:r>
            <a:r>
              <a:rPr lang="zh-CN" altLang="en-US" sz="2600" b="1" dirty="0" smtClean="0">
                <a:solidFill>
                  <a:srgbClr val="FF0000"/>
                </a:solidFill>
              </a:rPr>
              <a:t>万元（含）以上的还须计财处负责人签字</a:t>
            </a:r>
            <a:r>
              <a:rPr lang="zh-CN" altLang="en-US" sz="2600" dirty="0" smtClean="0"/>
              <a:t>。</a:t>
            </a:r>
          </a:p>
          <a:p>
            <a:pPr>
              <a:lnSpc>
                <a:spcPts val="3600"/>
              </a:lnSpc>
            </a:pPr>
            <a:endParaRPr lang="en-US" altLang="zh-CN" sz="2600" dirty="0" smtClean="0"/>
          </a:p>
          <a:p>
            <a:endParaRPr lang="zh-CN" altLang="en-US" sz="20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经费审批</a:t>
            </a:r>
            <a:endParaRPr lang="zh-CN" altLang="en-US" sz="4000" dirty="0" smtClean="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412776"/>
            <a:ext cx="8229600" cy="5184576"/>
          </a:xfrm>
        </p:spPr>
        <p:txBody>
          <a:bodyPr>
            <a:normAutofit/>
          </a:bodyPr>
          <a:lstStyle/>
          <a:p>
            <a:pPr>
              <a:lnSpc>
                <a:spcPts val="3500"/>
              </a:lnSpc>
              <a:spcBef>
                <a:spcPts val="1000"/>
              </a:spcBef>
            </a:pPr>
            <a:r>
              <a:rPr lang="en-US" sz="2600" dirty="0" smtClean="0"/>
              <a:t>1</a:t>
            </a:r>
            <a:r>
              <a:rPr lang="zh-CN" altLang="en-US" sz="2600" dirty="0" smtClean="0"/>
              <a:t>、属</a:t>
            </a:r>
            <a:r>
              <a:rPr lang="zh-CN" altLang="en-US" sz="2600" b="1" dirty="0" smtClean="0">
                <a:solidFill>
                  <a:srgbClr val="FF0000"/>
                </a:solidFill>
              </a:rPr>
              <a:t>公务卡强制结算目录</a:t>
            </a:r>
            <a:r>
              <a:rPr lang="zh-CN" altLang="en-US" sz="2600" dirty="0" smtClean="0"/>
              <a:t>规定的公务支出项目应按规定使用</a:t>
            </a:r>
            <a:r>
              <a:rPr lang="zh-CN" altLang="en-US" sz="2600" b="1" dirty="0" smtClean="0">
                <a:solidFill>
                  <a:srgbClr val="FF0000"/>
                </a:solidFill>
              </a:rPr>
              <a:t>公务卡结算</a:t>
            </a:r>
            <a:r>
              <a:rPr lang="zh-CN" altLang="en-US" sz="2600" dirty="0" smtClean="0"/>
              <a:t>或由学校</a:t>
            </a:r>
            <a:r>
              <a:rPr lang="zh-CN" altLang="en-US" sz="2600" b="1" dirty="0" smtClean="0">
                <a:solidFill>
                  <a:srgbClr val="FF0000"/>
                </a:solidFill>
              </a:rPr>
              <a:t>转账结算</a:t>
            </a:r>
            <a:r>
              <a:rPr lang="zh-CN" altLang="en-US" sz="2600" dirty="0" smtClean="0"/>
              <a:t>。</a:t>
            </a:r>
            <a:endParaRPr lang="en-US" altLang="zh-CN" sz="2600" dirty="0" smtClean="0"/>
          </a:p>
          <a:p>
            <a:pPr>
              <a:lnSpc>
                <a:spcPts val="3500"/>
              </a:lnSpc>
              <a:spcBef>
                <a:spcPts val="1000"/>
              </a:spcBef>
            </a:pPr>
            <a:r>
              <a:rPr lang="en-US" altLang="zh-CN" sz="2600" dirty="0" smtClean="0"/>
              <a:t>2</a:t>
            </a:r>
            <a:r>
              <a:rPr lang="zh-CN" altLang="en-US" sz="2600" dirty="0" smtClean="0"/>
              <a:t>、特殊情况确需使用现金支付的，须填写</a:t>
            </a:r>
            <a:r>
              <a:rPr lang="en-US" altLang="zh-CN" sz="2600" dirty="0" smtClean="0"/>
              <a:t>《</a:t>
            </a:r>
            <a:r>
              <a:rPr lang="zh-CN" altLang="en-US" sz="2600" dirty="0" smtClean="0"/>
              <a:t>现金支付情况说明书</a:t>
            </a:r>
            <a:r>
              <a:rPr lang="en-US" altLang="zh-CN" sz="2600" dirty="0" smtClean="0"/>
              <a:t>》</a:t>
            </a:r>
            <a:r>
              <a:rPr lang="zh-CN" altLang="en-US" sz="2600" dirty="0" smtClean="0"/>
              <a:t>的，但理由中</a:t>
            </a:r>
            <a:r>
              <a:rPr lang="zh-CN" altLang="en-US" sz="2600" b="1" dirty="0" smtClean="0">
                <a:solidFill>
                  <a:srgbClr val="FF0000"/>
                </a:solidFill>
              </a:rPr>
              <a:t>不允许</a:t>
            </a:r>
            <a:r>
              <a:rPr lang="zh-CN" altLang="en-US" sz="2600" dirty="0" smtClean="0"/>
              <a:t>出现“忘带公务卡”、“公务卡坏了”、“没有公务卡”等</a:t>
            </a:r>
            <a:r>
              <a:rPr lang="zh-CN" altLang="en-US" sz="2600" b="1" dirty="0" smtClean="0">
                <a:solidFill>
                  <a:srgbClr val="FF0000"/>
                </a:solidFill>
              </a:rPr>
              <a:t>个人原因</a:t>
            </a:r>
            <a:r>
              <a:rPr lang="en-US" altLang="zh-CN" sz="2600" dirty="0" smtClean="0"/>
              <a:t>;</a:t>
            </a:r>
          </a:p>
          <a:p>
            <a:pPr>
              <a:lnSpc>
                <a:spcPts val="3500"/>
              </a:lnSpc>
              <a:spcBef>
                <a:spcPts val="1000"/>
              </a:spcBef>
            </a:pPr>
            <a:r>
              <a:rPr lang="en-US" altLang="zh-CN" sz="2600" dirty="0" smtClean="0"/>
              <a:t>3</a:t>
            </a:r>
            <a:r>
              <a:rPr lang="zh-CN" altLang="en-US" sz="2600" dirty="0" smtClean="0"/>
              <a:t>、应刷公务卡没有刷的，报销的款项按规定打入公务卡。</a:t>
            </a:r>
            <a:endParaRPr lang="en-US" altLang="zh-CN" sz="2600" dirty="0" smtClean="0"/>
          </a:p>
          <a:p>
            <a:pPr>
              <a:lnSpc>
                <a:spcPts val="3500"/>
              </a:lnSpc>
            </a:pPr>
            <a:r>
              <a:rPr lang="en-US" altLang="zh-CN" sz="2600" dirty="0" smtClean="0"/>
              <a:t>4</a:t>
            </a:r>
            <a:r>
              <a:rPr lang="zh-CN" altLang="en-US" sz="2600" dirty="0" smtClean="0"/>
              <a:t>、通过支付宝、微信以及手机银行等方式转账到</a:t>
            </a:r>
            <a:r>
              <a:rPr lang="zh-CN" altLang="en-US" sz="2600" b="1" dirty="0" smtClean="0">
                <a:solidFill>
                  <a:srgbClr val="FF0000"/>
                </a:solidFill>
              </a:rPr>
              <a:t>对方单位账户</a:t>
            </a:r>
            <a:r>
              <a:rPr lang="zh-CN" altLang="en-US" sz="2600" dirty="0" smtClean="0"/>
              <a:t>的，视同对公转账，报销时</a:t>
            </a:r>
            <a:r>
              <a:rPr lang="zh-CN" altLang="en-US" sz="2600" b="1" dirty="0" smtClean="0">
                <a:solidFill>
                  <a:srgbClr val="FF0000"/>
                </a:solidFill>
              </a:rPr>
              <a:t>附上支付记录截图</a:t>
            </a:r>
            <a:r>
              <a:rPr lang="zh-CN" altLang="en-US" sz="2600" dirty="0" smtClean="0"/>
              <a:t>，无需填写</a:t>
            </a:r>
            <a:r>
              <a:rPr lang="en-US" altLang="zh-CN" sz="2600" dirty="0" smtClean="0"/>
              <a:t>《</a:t>
            </a:r>
            <a:r>
              <a:rPr lang="zh-CN" altLang="en-US" sz="2600" dirty="0" smtClean="0"/>
              <a:t>现金支付情况说明书</a:t>
            </a:r>
            <a:r>
              <a:rPr lang="en-US" altLang="zh-CN" sz="2600" dirty="0" smtClean="0"/>
              <a:t>》</a:t>
            </a:r>
            <a:r>
              <a:rPr lang="zh-CN" altLang="en-US" sz="2600" dirty="0" smtClean="0"/>
              <a:t>。</a:t>
            </a:r>
            <a:endParaRPr lang="en-US" altLang="zh-CN" sz="2600" dirty="0" smtClean="0"/>
          </a:p>
          <a:p>
            <a:endParaRPr lang="zh-CN" altLang="en-US" sz="26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支付方式</a:t>
            </a:r>
            <a:endParaRPr lang="zh-CN" altLang="en-US" sz="4000" dirty="0" smtClean="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412776"/>
            <a:ext cx="8229600" cy="5256584"/>
          </a:xfrm>
        </p:spPr>
        <p:txBody>
          <a:bodyPr>
            <a:normAutofit/>
          </a:bodyPr>
          <a:lstStyle/>
          <a:p>
            <a:pPr>
              <a:lnSpc>
                <a:spcPts val="3900"/>
              </a:lnSpc>
              <a:spcBef>
                <a:spcPts val="1200"/>
              </a:spcBef>
            </a:pPr>
            <a:r>
              <a:rPr lang="en-US" altLang="zh-CN" sz="2600" dirty="0" smtClean="0"/>
              <a:t>1</a:t>
            </a:r>
            <a:r>
              <a:rPr lang="zh-CN" altLang="en-US" sz="2600" dirty="0" smtClean="0"/>
              <a:t>、给学生发放的奖助学金等须发放至</a:t>
            </a:r>
            <a:r>
              <a:rPr lang="zh-CN" altLang="en-US" sz="2600" b="1" dirty="0" smtClean="0">
                <a:solidFill>
                  <a:srgbClr val="FF0000"/>
                </a:solidFill>
              </a:rPr>
              <a:t>学生本人账户</a:t>
            </a:r>
            <a:r>
              <a:rPr lang="zh-CN" altLang="en-US" sz="2600" dirty="0" smtClean="0"/>
              <a:t>，原则上不允许发给经办人再由经办人去发放（一般选择学校发给学生的建行卡）。</a:t>
            </a:r>
            <a:endParaRPr lang="en-US" altLang="zh-CN" sz="2600" dirty="0" smtClean="0"/>
          </a:p>
          <a:p>
            <a:pPr>
              <a:lnSpc>
                <a:spcPts val="3900"/>
              </a:lnSpc>
            </a:pPr>
            <a:r>
              <a:rPr lang="en-US" altLang="en-US" sz="2600" dirty="0" smtClean="0"/>
              <a:t>2</a:t>
            </a:r>
            <a:r>
              <a:rPr lang="zh-CN" altLang="en-US" sz="2600" dirty="0" smtClean="0"/>
              <a:t>、所有的借款（汇款）业务须提供</a:t>
            </a:r>
            <a:r>
              <a:rPr lang="zh-CN" altLang="en-US" sz="2600" b="1" dirty="0" smtClean="0">
                <a:solidFill>
                  <a:srgbClr val="FF0000"/>
                </a:solidFill>
              </a:rPr>
              <a:t>借款（汇款）依据</a:t>
            </a:r>
            <a:r>
              <a:rPr lang="zh-CN" altLang="en-US" sz="2600" dirty="0" smtClean="0"/>
              <a:t>，如会议培训通知、文章录用通知、产品或材料的购买协议或合同等，符合政府采购要求的，还须办理相关手续，报销时附上相关材料。</a:t>
            </a:r>
            <a:endParaRPr lang="en-US" altLang="zh-CN" sz="2600" dirty="0" smtClean="0"/>
          </a:p>
          <a:p>
            <a:pPr>
              <a:lnSpc>
                <a:spcPts val="3900"/>
              </a:lnSpc>
            </a:pPr>
            <a:r>
              <a:rPr lang="en-US" altLang="en-US" sz="2600" dirty="0" smtClean="0"/>
              <a:t>3</a:t>
            </a:r>
            <a:r>
              <a:rPr lang="zh-CN" altLang="en-US" sz="2600" dirty="0" smtClean="0"/>
              <a:t>、涉及</a:t>
            </a:r>
            <a:r>
              <a:rPr lang="zh-CN" altLang="zh-CN" sz="2600" b="1" dirty="0" smtClean="0">
                <a:solidFill>
                  <a:srgbClr val="FF0000"/>
                </a:solidFill>
              </a:rPr>
              <a:t>实物资产</a:t>
            </a:r>
            <a:r>
              <a:rPr lang="zh-CN" altLang="zh-CN" sz="2600" dirty="0" smtClean="0"/>
              <a:t>的</a:t>
            </a:r>
            <a:r>
              <a:rPr lang="zh-CN" altLang="en-US" sz="2600" dirty="0" smtClean="0"/>
              <a:t>报销发票</a:t>
            </a:r>
            <a:r>
              <a:rPr lang="zh-CN" altLang="zh-CN" sz="2600" dirty="0" smtClean="0"/>
              <a:t>无论金额大小均须提供对方单位出具的明细清单（发票上已注明的除外），并由</a:t>
            </a:r>
            <a:r>
              <a:rPr lang="zh-CN" altLang="zh-CN" sz="2600" b="1" dirty="0" smtClean="0">
                <a:solidFill>
                  <a:srgbClr val="FF0000"/>
                </a:solidFill>
              </a:rPr>
              <a:t>经办人</a:t>
            </a:r>
            <a:r>
              <a:rPr lang="zh-CN" altLang="zh-CN" sz="2600" dirty="0" smtClean="0"/>
              <a:t>、</a:t>
            </a:r>
            <a:r>
              <a:rPr lang="zh-CN" altLang="zh-CN" sz="2600" b="1" dirty="0" smtClean="0">
                <a:solidFill>
                  <a:srgbClr val="FF0000"/>
                </a:solidFill>
              </a:rPr>
              <a:t>验收人</a:t>
            </a:r>
            <a:r>
              <a:rPr lang="zh-CN" altLang="zh-CN" sz="2600" dirty="0" smtClean="0"/>
              <a:t>和</a:t>
            </a:r>
            <a:r>
              <a:rPr lang="zh-CN" altLang="zh-CN" sz="2600" b="1" dirty="0" smtClean="0">
                <a:solidFill>
                  <a:srgbClr val="FF0000"/>
                </a:solidFill>
              </a:rPr>
              <a:t>领用人</a:t>
            </a:r>
            <a:r>
              <a:rPr lang="zh-CN" altLang="zh-CN" sz="2600" dirty="0" smtClean="0"/>
              <a:t>签字确认。</a:t>
            </a:r>
            <a:endParaRPr lang="zh-CN" altLang="en-US" sz="2600" dirty="0" smtClean="0"/>
          </a:p>
          <a:p>
            <a:endParaRPr lang="zh-CN" altLang="en-US" sz="20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其他问题</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12776"/>
            <a:ext cx="8229600" cy="5112568"/>
          </a:xfrm>
        </p:spPr>
        <p:txBody>
          <a:bodyPr>
            <a:normAutofit fontScale="85000" lnSpcReduction="20000"/>
          </a:bodyPr>
          <a:lstStyle/>
          <a:p>
            <a:pPr>
              <a:lnSpc>
                <a:spcPts val="3600"/>
              </a:lnSpc>
              <a:spcBef>
                <a:spcPts val="800"/>
              </a:spcBef>
            </a:pPr>
            <a:r>
              <a:rPr lang="en-US" altLang="zh-CN" sz="3100" dirty="0" smtClean="0">
                <a:latin typeface="+mn-ea"/>
              </a:rPr>
              <a:t>4</a:t>
            </a:r>
            <a:r>
              <a:rPr lang="zh-CN" altLang="en-US" sz="3100" dirty="0" smtClean="0">
                <a:latin typeface="+mn-ea"/>
              </a:rPr>
              <a:t>、涉及出国出境费用的报销均需有</a:t>
            </a:r>
            <a:r>
              <a:rPr lang="zh-CN" altLang="en-US" sz="3100" b="1" dirty="0" smtClean="0">
                <a:solidFill>
                  <a:srgbClr val="FF0000"/>
                </a:solidFill>
                <a:latin typeface="+mn-ea"/>
              </a:rPr>
              <a:t>外事处或港澳台办</a:t>
            </a:r>
            <a:r>
              <a:rPr lang="zh-CN" altLang="en-US" sz="3100" dirty="0" smtClean="0">
                <a:latin typeface="+mn-ea"/>
              </a:rPr>
              <a:t>的审批。</a:t>
            </a:r>
            <a:endParaRPr lang="en-US" altLang="zh-CN" sz="3100" dirty="0" smtClean="0">
              <a:latin typeface="+mn-ea"/>
            </a:endParaRPr>
          </a:p>
          <a:p>
            <a:pPr>
              <a:lnSpc>
                <a:spcPts val="3600"/>
              </a:lnSpc>
              <a:spcBef>
                <a:spcPts val="800"/>
              </a:spcBef>
            </a:pPr>
            <a:r>
              <a:rPr lang="en-US" sz="3100" dirty="0" smtClean="0">
                <a:latin typeface="+mn-ea"/>
              </a:rPr>
              <a:t>5</a:t>
            </a:r>
            <a:r>
              <a:rPr lang="zh-CN" altLang="en-US" sz="3100" dirty="0" smtClean="0">
                <a:latin typeface="+mn-ea"/>
              </a:rPr>
              <a:t>、报销时如果打入个人卡的请将工号、姓名和银行卡号信息</a:t>
            </a:r>
            <a:r>
              <a:rPr lang="zh-CN" altLang="en-US" sz="3100" b="1" dirty="0" smtClean="0">
                <a:solidFill>
                  <a:srgbClr val="FF0000"/>
                </a:solidFill>
                <a:latin typeface="+mn-ea"/>
              </a:rPr>
              <a:t>填写完整</a:t>
            </a:r>
            <a:r>
              <a:rPr lang="zh-CN" altLang="en-US" sz="3100" dirty="0" smtClean="0">
                <a:latin typeface="+mn-ea"/>
              </a:rPr>
              <a:t>。</a:t>
            </a:r>
            <a:endParaRPr lang="en-US" altLang="zh-CN" sz="3100" dirty="0" smtClean="0">
              <a:latin typeface="+mn-ea"/>
            </a:endParaRPr>
          </a:p>
          <a:p>
            <a:pPr>
              <a:spcBef>
                <a:spcPts val="1200"/>
              </a:spcBef>
            </a:pPr>
            <a:r>
              <a:rPr lang="en-US" altLang="zh-CN" sz="3200" dirty="0" smtClean="0">
                <a:latin typeface="+mn-ea"/>
              </a:rPr>
              <a:t>6</a:t>
            </a:r>
            <a:r>
              <a:rPr lang="zh-CN" altLang="en-US" sz="3200" b="1" dirty="0" smtClean="0">
                <a:latin typeface="+mn-ea"/>
              </a:rPr>
              <a:t>、</a:t>
            </a:r>
            <a:r>
              <a:rPr lang="zh-CN" altLang="en-US" sz="3200" dirty="0" smtClean="0">
                <a:latin typeface="+mn-ea"/>
              </a:rPr>
              <a:t>采购管理办法</a:t>
            </a:r>
            <a:r>
              <a:rPr lang="zh-CN" altLang="en-US" sz="3200" b="1" dirty="0" smtClean="0">
                <a:solidFill>
                  <a:srgbClr val="FF0000"/>
                </a:solidFill>
                <a:latin typeface="+mn-ea"/>
              </a:rPr>
              <a:t>关注</a:t>
            </a:r>
            <a:r>
              <a:rPr lang="zh-CN" altLang="zh-CN" sz="3200" b="1" dirty="0" smtClean="0">
                <a:solidFill>
                  <a:srgbClr val="FF0000"/>
                </a:solidFill>
                <a:latin typeface="+mn-ea"/>
              </a:rPr>
              <a:t>《</a:t>
            </a:r>
            <a:r>
              <a:rPr lang="en-US" altLang="zh-CN" sz="3200" b="1" dirty="0" smtClean="0">
                <a:solidFill>
                  <a:srgbClr val="FF0000"/>
                </a:solidFill>
                <a:latin typeface="+mn-ea"/>
              </a:rPr>
              <a:t>2019</a:t>
            </a:r>
            <a:r>
              <a:rPr lang="zh-CN" altLang="zh-CN" sz="3200" b="1" dirty="0" smtClean="0">
                <a:solidFill>
                  <a:srgbClr val="FF0000"/>
                </a:solidFill>
                <a:latin typeface="+mn-ea"/>
              </a:rPr>
              <a:t>年度采购目录及执行标准》</a:t>
            </a:r>
            <a:r>
              <a:rPr lang="zh-CN" altLang="en-US" sz="3200" b="1" dirty="0" smtClean="0">
                <a:solidFill>
                  <a:srgbClr val="FF0000"/>
                </a:solidFill>
                <a:latin typeface="+mn-ea"/>
              </a:rPr>
              <a:t>（</a:t>
            </a:r>
            <a:r>
              <a:rPr lang="zh-CN" altLang="zh-CN" sz="3200" b="1" dirty="0" smtClean="0">
                <a:solidFill>
                  <a:srgbClr val="FF0000"/>
                </a:solidFill>
                <a:latin typeface="+mn-ea"/>
              </a:rPr>
              <a:t>湖师院校办发〔</a:t>
            </a:r>
            <a:r>
              <a:rPr lang="en-US" altLang="zh-CN" sz="3200" b="1" dirty="0" smtClean="0">
                <a:solidFill>
                  <a:srgbClr val="FF0000"/>
                </a:solidFill>
                <a:latin typeface="+mn-ea"/>
              </a:rPr>
              <a:t>2019</a:t>
            </a:r>
            <a:r>
              <a:rPr lang="zh-CN" altLang="zh-CN" sz="3200" b="1" dirty="0" smtClean="0">
                <a:solidFill>
                  <a:srgbClr val="FF0000"/>
                </a:solidFill>
                <a:latin typeface="+mn-ea"/>
              </a:rPr>
              <a:t>〕</a:t>
            </a:r>
            <a:r>
              <a:rPr lang="en-US" altLang="zh-CN" sz="3200" b="1" dirty="0" smtClean="0">
                <a:solidFill>
                  <a:srgbClr val="FF0000"/>
                </a:solidFill>
                <a:latin typeface="+mn-ea"/>
              </a:rPr>
              <a:t>50</a:t>
            </a:r>
            <a:r>
              <a:rPr lang="zh-CN" altLang="zh-CN" sz="3200" b="1" dirty="0" smtClean="0">
                <a:solidFill>
                  <a:srgbClr val="FF0000"/>
                </a:solidFill>
                <a:latin typeface="+mn-ea"/>
              </a:rPr>
              <a:t>号</a:t>
            </a:r>
            <a:r>
              <a:rPr lang="zh-CN" altLang="en-US" sz="3200" b="1" dirty="0" smtClean="0">
                <a:solidFill>
                  <a:srgbClr val="FF0000"/>
                </a:solidFill>
                <a:latin typeface="+mn-ea"/>
              </a:rPr>
              <a:t>），其中属于政府集中采购目录内的货物、服务项目，</a:t>
            </a:r>
            <a:r>
              <a:rPr lang="zh-CN" altLang="en-US" sz="3200" dirty="0" smtClean="0">
                <a:latin typeface="+mn-ea"/>
              </a:rPr>
              <a:t>需要在</a:t>
            </a:r>
            <a:r>
              <a:rPr lang="zh-CN" altLang="en-US" sz="3200" b="1" dirty="0" smtClean="0">
                <a:solidFill>
                  <a:srgbClr val="FF0000"/>
                </a:solidFill>
                <a:latin typeface="+mn-ea"/>
              </a:rPr>
              <a:t>“政采云”</a:t>
            </a:r>
            <a:r>
              <a:rPr lang="zh-CN" altLang="en-US" sz="3200" dirty="0" smtClean="0">
                <a:latin typeface="+mn-ea"/>
              </a:rPr>
              <a:t>平台上采购</a:t>
            </a:r>
            <a:r>
              <a:rPr lang="zh-CN" altLang="en-US" sz="3200" b="1" dirty="0" smtClean="0">
                <a:latin typeface="+mn-ea"/>
              </a:rPr>
              <a:t>。</a:t>
            </a:r>
            <a:endParaRPr lang="en-US" altLang="zh-CN" sz="3200" b="1" dirty="0" smtClean="0">
              <a:latin typeface="+mn-ea"/>
            </a:endParaRPr>
          </a:p>
          <a:p>
            <a:pPr>
              <a:spcBef>
                <a:spcPts val="1200"/>
              </a:spcBef>
            </a:pPr>
            <a:r>
              <a:rPr lang="en-US" altLang="zh-CN" sz="3200" dirty="0" smtClean="0">
                <a:latin typeface="+mn-ea"/>
              </a:rPr>
              <a:t>7</a:t>
            </a:r>
            <a:r>
              <a:rPr lang="zh-CN" altLang="en-US" sz="3200" dirty="0" smtClean="0">
                <a:latin typeface="+mn-ea"/>
              </a:rPr>
              <a:t>、合同管理办法关注</a:t>
            </a:r>
            <a:r>
              <a:rPr lang="en-US" altLang="zh-CN" sz="3200" b="1" dirty="0" smtClean="0">
                <a:solidFill>
                  <a:srgbClr val="FF0000"/>
                </a:solidFill>
                <a:latin typeface="+mn-ea"/>
              </a:rPr>
              <a:t>《</a:t>
            </a:r>
            <a:r>
              <a:rPr lang="zh-CN" altLang="en-US" sz="3200" b="1" dirty="0" smtClean="0">
                <a:solidFill>
                  <a:srgbClr val="FF0000"/>
                </a:solidFill>
                <a:latin typeface="+mn-ea"/>
              </a:rPr>
              <a:t>合同管理办法</a:t>
            </a:r>
            <a:r>
              <a:rPr lang="en-US" altLang="zh-CN" sz="3200" b="1" dirty="0" smtClean="0">
                <a:solidFill>
                  <a:srgbClr val="FF0000"/>
                </a:solidFill>
                <a:latin typeface="+mn-ea"/>
              </a:rPr>
              <a:t>》</a:t>
            </a:r>
            <a:r>
              <a:rPr lang="zh-CN" altLang="en-US" sz="3200" b="1" dirty="0" smtClean="0">
                <a:solidFill>
                  <a:srgbClr val="FF0000"/>
                </a:solidFill>
                <a:latin typeface="+mn-ea"/>
              </a:rPr>
              <a:t>（湖师院发</a:t>
            </a:r>
            <a:r>
              <a:rPr lang="en-US" altLang="zh-CN" sz="3200" b="1" dirty="0" smtClean="0">
                <a:solidFill>
                  <a:srgbClr val="FF0000"/>
                </a:solidFill>
                <a:latin typeface="+mn-ea"/>
              </a:rPr>
              <a:t>〔2019〕55</a:t>
            </a:r>
            <a:r>
              <a:rPr lang="zh-CN" altLang="en-US" sz="3200" b="1" dirty="0" smtClean="0">
                <a:solidFill>
                  <a:srgbClr val="FF0000"/>
                </a:solidFill>
                <a:latin typeface="+mn-ea"/>
              </a:rPr>
              <a:t>号）</a:t>
            </a:r>
            <a:r>
              <a:rPr lang="zh-CN" altLang="en-US" sz="3200" dirty="0" smtClean="0">
                <a:latin typeface="+mn-ea"/>
              </a:rPr>
              <a:t>。财务报销中提供的合同或协议都要求盖有湖州师范学院的合同专用章、并有校领导或部门学院的负责人签字。</a:t>
            </a:r>
          </a:p>
          <a:p>
            <a:pPr>
              <a:lnSpc>
                <a:spcPts val="3600"/>
              </a:lnSpc>
              <a:spcBef>
                <a:spcPts val="800"/>
              </a:spcBef>
            </a:pPr>
            <a:endParaRPr lang="zh-CN" altLang="en-US" sz="3100" dirty="0" smtClean="0">
              <a:latin typeface="+mn-ea"/>
            </a:endParaRPr>
          </a:p>
          <a:p>
            <a:pPr>
              <a:lnSpc>
                <a:spcPts val="3600"/>
              </a:lnSpc>
            </a:pPr>
            <a:endParaRPr lang="zh-CN" altLang="en-US" sz="2400" dirty="0" smtClean="0"/>
          </a:p>
          <a:p>
            <a:endParaRPr lang="zh-CN" altLang="en-US" sz="24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其他问题</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72816"/>
            <a:ext cx="8229600" cy="4801720"/>
          </a:xfrm>
        </p:spPr>
        <p:txBody>
          <a:bodyPr>
            <a:normAutofit/>
          </a:bodyPr>
          <a:lstStyle/>
          <a:p>
            <a:pPr>
              <a:lnSpc>
                <a:spcPts val="3600"/>
              </a:lnSpc>
              <a:spcBef>
                <a:spcPts val="800"/>
              </a:spcBef>
            </a:pPr>
            <a:r>
              <a:rPr lang="en-US" sz="2600" dirty="0" smtClean="0">
                <a:latin typeface="+mn-ea"/>
              </a:rPr>
              <a:t>8</a:t>
            </a:r>
            <a:r>
              <a:rPr lang="zh-CN" altLang="en-US" sz="2600" dirty="0" smtClean="0">
                <a:latin typeface="+mn-ea"/>
              </a:rPr>
              <a:t>、网购物品报销时须提供</a:t>
            </a:r>
            <a:r>
              <a:rPr lang="zh-CN" altLang="en-US" sz="2600" b="1" dirty="0" smtClean="0">
                <a:solidFill>
                  <a:srgbClr val="FF0000"/>
                </a:solidFill>
                <a:latin typeface="+mn-ea"/>
              </a:rPr>
              <a:t>网购订单</a:t>
            </a:r>
            <a:r>
              <a:rPr lang="zh-CN" altLang="en-US" sz="2600" dirty="0" smtClean="0">
                <a:latin typeface="+mn-ea"/>
              </a:rPr>
              <a:t>和</a:t>
            </a:r>
            <a:r>
              <a:rPr lang="zh-CN" altLang="en-US" sz="2600" b="1" dirty="0" smtClean="0">
                <a:solidFill>
                  <a:srgbClr val="FF0000"/>
                </a:solidFill>
                <a:latin typeface="+mn-ea"/>
              </a:rPr>
              <a:t>支付记录</a:t>
            </a:r>
            <a:r>
              <a:rPr lang="zh-CN" altLang="en-US" sz="2600" dirty="0" smtClean="0">
                <a:latin typeface="+mn-ea"/>
              </a:rPr>
              <a:t>的截图。</a:t>
            </a:r>
          </a:p>
          <a:p>
            <a:pPr>
              <a:lnSpc>
                <a:spcPts val="3600"/>
              </a:lnSpc>
            </a:pPr>
            <a:endParaRPr lang="zh-CN" altLang="en-US" sz="2400" dirty="0" smtClean="0"/>
          </a:p>
          <a:p>
            <a:endParaRPr lang="zh-CN" altLang="en-US" sz="24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其他问题</a:t>
            </a:r>
          </a:p>
        </p:txBody>
      </p:sp>
      <p:pic>
        <p:nvPicPr>
          <p:cNvPr id="5" name="Picture 2" descr="E:\工作\会计科\2018\财务报销宣讲材料\IMG_4305.PNG"/>
          <p:cNvPicPr>
            <a:picLocks noChangeAspect="1" noChangeArrowheads="1"/>
          </p:cNvPicPr>
          <p:nvPr/>
        </p:nvPicPr>
        <p:blipFill>
          <a:blip r:embed="rId2" cstate="print"/>
          <a:srcRect/>
          <a:stretch>
            <a:fillRect/>
          </a:stretch>
        </p:blipFill>
        <p:spPr bwMode="auto">
          <a:xfrm>
            <a:off x="3203848" y="2348880"/>
            <a:ext cx="2187243" cy="3888432"/>
          </a:xfrm>
          <a:prstGeom prst="rect">
            <a:avLst/>
          </a:prstGeom>
          <a:noFill/>
        </p:spPr>
      </p:pic>
      <p:pic>
        <p:nvPicPr>
          <p:cNvPr id="6" name="Picture 2" descr="E:\工作\会计科\2018\财务报销宣讲材料\IMG_4306.PNG"/>
          <p:cNvPicPr>
            <a:picLocks noChangeAspect="1" noChangeArrowheads="1"/>
          </p:cNvPicPr>
          <p:nvPr/>
        </p:nvPicPr>
        <p:blipFill>
          <a:blip r:embed="rId3" cstate="print"/>
          <a:srcRect/>
          <a:stretch>
            <a:fillRect/>
          </a:stretch>
        </p:blipFill>
        <p:spPr bwMode="auto">
          <a:xfrm>
            <a:off x="6084168" y="2420888"/>
            <a:ext cx="2378362" cy="388843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报销单填写</a:t>
            </a:r>
            <a:endParaRPr lang="zh-CN" altLang="en-US" sz="4000" dirty="0" smtClean="0">
              <a:solidFill>
                <a:schemeClr val="tx2"/>
              </a:solidFill>
              <a:latin typeface="+mj-lt"/>
              <a:ea typeface="+mj-ea"/>
              <a:cs typeface="+mj-cs"/>
            </a:endParaRPr>
          </a:p>
        </p:txBody>
      </p:sp>
      <p:sp>
        <p:nvSpPr>
          <p:cNvPr id="5" name="内容占位符 4"/>
          <p:cNvSpPr>
            <a:spLocks noGrp="1"/>
          </p:cNvSpPr>
          <p:nvPr>
            <p:ph idx="1"/>
          </p:nvPr>
        </p:nvSpPr>
        <p:spPr/>
        <p:txBody>
          <a:bodyPr/>
          <a:lstStyle/>
          <a:p>
            <a:endParaRPr lang="zh-CN" altLang="en-US" dirty="0"/>
          </a:p>
        </p:txBody>
      </p:sp>
      <p:pic>
        <p:nvPicPr>
          <p:cNvPr id="10242" name="Picture 2" descr="C:\Users\Administrator\AppData\Roaming\feiq\RichOle\2936122995.bmp"/>
          <p:cNvPicPr>
            <a:picLocks noChangeAspect="1" noChangeArrowheads="1"/>
          </p:cNvPicPr>
          <p:nvPr/>
        </p:nvPicPr>
        <p:blipFill>
          <a:blip r:embed="rId2" cstate="print"/>
          <a:srcRect/>
          <a:stretch>
            <a:fillRect/>
          </a:stretch>
        </p:blipFill>
        <p:spPr bwMode="auto">
          <a:xfrm>
            <a:off x="179512" y="1628799"/>
            <a:ext cx="8784976" cy="506252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报销单填写</a:t>
            </a:r>
            <a:endParaRPr lang="zh-CN" altLang="en-US" sz="4000" dirty="0" smtClean="0">
              <a:solidFill>
                <a:schemeClr val="tx2"/>
              </a:solidFill>
              <a:latin typeface="+mj-lt"/>
              <a:ea typeface="+mj-ea"/>
              <a:cs typeface="+mj-cs"/>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86526" y="1700808"/>
            <a:ext cx="8605954" cy="5157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报销单填写</a:t>
            </a:r>
            <a:endParaRPr lang="zh-CN" altLang="en-US" sz="4000" dirty="0" smtClean="0">
              <a:solidFill>
                <a:schemeClr val="tx2"/>
              </a:solidFill>
              <a:latin typeface="+mj-lt"/>
              <a:ea typeface="+mj-ea"/>
              <a:cs typeface="+mj-cs"/>
            </a:endParaRPr>
          </a:p>
        </p:txBody>
      </p:sp>
      <p:pic>
        <p:nvPicPr>
          <p:cNvPr id="8196" name="Picture 4" descr="C:\Users\Administrator\AppData\Roaming\feiq\RichOle\1829310927.bmp"/>
          <p:cNvPicPr>
            <a:picLocks noChangeAspect="1" noChangeArrowheads="1"/>
          </p:cNvPicPr>
          <p:nvPr/>
        </p:nvPicPr>
        <p:blipFill>
          <a:blip r:embed="rId2" cstate="print"/>
          <a:srcRect/>
          <a:stretch>
            <a:fillRect/>
          </a:stretch>
        </p:blipFill>
        <p:spPr bwMode="auto">
          <a:xfrm>
            <a:off x="35496" y="1772816"/>
            <a:ext cx="8993038" cy="496855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1"/>
          <p:cNvSpPr txBox="1">
            <a:spLocks/>
          </p:cNvSpPr>
          <p:nvPr/>
        </p:nvSpPr>
        <p:spPr>
          <a:xfrm>
            <a:off x="360000" y="360000"/>
            <a:ext cx="8229600" cy="1066800"/>
          </a:xfrm>
          <a:prstGeom prst="rect">
            <a:avLst/>
          </a:prstGeom>
        </p:spPr>
        <p:txBody>
          <a:bodyPr vert="horz" anchor="ctr">
            <a:normAutofit/>
          </a:bodyPr>
          <a:lstStyle/>
          <a:p>
            <a:pPr>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报销单填写</a:t>
            </a:r>
            <a:endParaRPr lang="zh-CN" altLang="en-US" sz="4000" dirty="0" smtClean="0">
              <a:solidFill>
                <a:schemeClr val="tx2"/>
              </a:solidFill>
              <a:latin typeface="+mj-lt"/>
              <a:ea typeface="+mj-ea"/>
              <a:cs typeface="+mj-cs"/>
            </a:endParaRPr>
          </a:p>
        </p:txBody>
      </p:sp>
      <p:pic>
        <p:nvPicPr>
          <p:cNvPr id="1028" name="Picture 4" descr="C:\Users\Administrator\AppData\Roaming\feiq\RichOle\1613148496.bmp"/>
          <p:cNvPicPr>
            <a:picLocks noChangeAspect="1" noChangeArrowheads="1"/>
          </p:cNvPicPr>
          <p:nvPr/>
        </p:nvPicPr>
        <p:blipFill>
          <a:blip r:embed="rId2" cstate="print"/>
          <a:srcRect/>
          <a:stretch>
            <a:fillRect/>
          </a:stretch>
        </p:blipFill>
        <p:spPr bwMode="auto">
          <a:xfrm>
            <a:off x="539552" y="1700808"/>
            <a:ext cx="8020050" cy="47910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784976" cy="2060848"/>
          </a:xfrm>
        </p:spPr>
        <p:txBody>
          <a:bodyPr>
            <a:noAutofit/>
          </a:bodyPr>
          <a:lstStyle/>
          <a:p>
            <a:r>
              <a:rPr lang="zh-CN" altLang="en-US" sz="2200" b="1" dirty="0" smtClean="0">
                <a:solidFill>
                  <a:srgbClr val="FF0000"/>
                </a:solidFill>
                <a:latin typeface="+mn-ea"/>
                <a:ea typeface="+mn-ea"/>
              </a:rPr>
              <a:t>重点关注文件：</a:t>
            </a:r>
            <a:r>
              <a:rPr lang="en-US" altLang="zh-CN" sz="2200" b="1" dirty="0" smtClean="0">
                <a:latin typeface="+mn-ea"/>
                <a:ea typeface="+mn-ea"/>
              </a:rPr>
              <a:t/>
            </a:r>
            <a:br>
              <a:rPr lang="en-US" altLang="zh-CN" sz="2200" b="1" dirty="0" smtClean="0">
                <a:latin typeface="+mn-ea"/>
                <a:ea typeface="+mn-ea"/>
              </a:rPr>
            </a:br>
            <a:r>
              <a:rPr lang="en-US" altLang="zh-CN" sz="2200" b="1" dirty="0" smtClean="0">
                <a:solidFill>
                  <a:srgbClr val="FF0000"/>
                </a:solidFill>
                <a:latin typeface="+mn-ea"/>
                <a:ea typeface="+mn-ea"/>
              </a:rPr>
              <a:t>1</a:t>
            </a:r>
            <a:r>
              <a:rPr lang="zh-CN" altLang="en-US" sz="2200" b="1" dirty="0">
                <a:solidFill>
                  <a:srgbClr val="FF0000"/>
                </a:solidFill>
                <a:latin typeface="+mn-ea"/>
                <a:ea typeface="+mn-ea"/>
              </a:rPr>
              <a:t>、</a:t>
            </a:r>
            <a:r>
              <a:rPr lang="zh-CN" altLang="en-US" sz="2200" b="1" u="sng" dirty="0">
                <a:solidFill>
                  <a:srgbClr val="FF0000"/>
                </a:solidFill>
                <a:latin typeface="+mn-ea"/>
                <a:ea typeface="+mn-ea"/>
              </a:rPr>
              <a:t>关于印发</a:t>
            </a:r>
            <a:r>
              <a:rPr lang="en-US" altLang="zh-CN" sz="2200" b="1" u="sng" dirty="0">
                <a:solidFill>
                  <a:srgbClr val="FF0000"/>
                </a:solidFill>
                <a:latin typeface="+mn-ea"/>
                <a:ea typeface="+mn-ea"/>
              </a:rPr>
              <a:t>《</a:t>
            </a:r>
            <a:r>
              <a:rPr lang="zh-CN" altLang="en-US" sz="2200" b="1" u="sng" dirty="0">
                <a:solidFill>
                  <a:srgbClr val="FF0000"/>
                </a:solidFill>
                <a:latin typeface="+mn-ea"/>
                <a:ea typeface="+mn-ea"/>
              </a:rPr>
              <a:t>财务报销管理规定</a:t>
            </a:r>
            <a:r>
              <a:rPr lang="en-US" altLang="zh-CN" sz="2200" b="1" u="sng" dirty="0">
                <a:solidFill>
                  <a:srgbClr val="FF0000"/>
                </a:solidFill>
                <a:latin typeface="+mn-ea"/>
                <a:ea typeface="+mn-ea"/>
              </a:rPr>
              <a:t>》</a:t>
            </a:r>
            <a:r>
              <a:rPr lang="zh-CN" altLang="en-US" sz="2200" b="1" u="sng" dirty="0">
                <a:solidFill>
                  <a:srgbClr val="FF0000"/>
                </a:solidFill>
                <a:latin typeface="+mn-ea"/>
                <a:ea typeface="+mn-ea"/>
              </a:rPr>
              <a:t>的通知</a:t>
            </a:r>
            <a:r>
              <a:rPr lang="zh-CN" altLang="en-US" sz="2200" b="1" dirty="0">
                <a:solidFill>
                  <a:srgbClr val="FF0000"/>
                </a:solidFill>
                <a:latin typeface="+mn-ea"/>
                <a:ea typeface="+mn-ea"/>
              </a:rPr>
              <a:t>（湖师院校办发</a:t>
            </a:r>
            <a:r>
              <a:rPr lang="en-US" altLang="zh-CN" sz="2200" b="1" dirty="0">
                <a:solidFill>
                  <a:srgbClr val="FF0000"/>
                </a:solidFill>
                <a:latin typeface="+mn-ea"/>
                <a:ea typeface="+mn-ea"/>
              </a:rPr>
              <a:t>[2019]4</a:t>
            </a:r>
            <a:r>
              <a:rPr lang="zh-CN" altLang="en-US" sz="2200" b="1" dirty="0">
                <a:solidFill>
                  <a:srgbClr val="FF0000"/>
                </a:solidFill>
                <a:latin typeface="+mn-ea"/>
                <a:ea typeface="+mn-ea"/>
              </a:rPr>
              <a:t>号</a:t>
            </a:r>
            <a:r>
              <a:rPr lang="zh-CN" altLang="en-US" sz="2200" b="1" dirty="0" smtClean="0">
                <a:solidFill>
                  <a:srgbClr val="FF0000"/>
                </a:solidFill>
                <a:latin typeface="+mn-ea"/>
                <a:ea typeface="+mn-ea"/>
              </a:rPr>
              <a:t>）</a:t>
            </a:r>
            <a:r>
              <a:rPr lang="en-US" altLang="zh-CN" sz="2200" b="1" dirty="0" smtClean="0">
                <a:solidFill>
                  <a:srgbClr val="FF0000"/>
                </a:solidFill>
                <a:latin typeface="+mn-ea"/>
                <a:ea typeface="+mn-ea"/>
              </a:rPr>
              <a:t/>
            </a:r>
            <a:br>
              <a:rPr lang="en-US" altLang="zh-CN" sz="2200" b="1" dirty="0" smtClean="0">
                <a:solidFill>
                  <a:srgbClr val="FF0000"/>
                </a:solidFill>
                <a:latin typeface="+mn-ea"/>
                <a:ea typeface="+mn-ea"/>
              </a:rPr>
            </a:br>
            <a:r>
              <a:rPr lang="en-US" altLang="zh-CN" sz="2200" b="1" dirty="0" smtClean="0">
                <a:solidFill>
                  <a:srgbClr val="FF0000"/>
                </a:solidFill>
                <a:latin typeface="+mn-ea"/>
                <a:ea typeface="+mn-ea"/>
              </a:rPr>
              <a:t>2</a:t>
            </a:r>
            <a:r>
              <a:rPr lang="zh-CN" altLang="en-US" sz="2200" b="1" dirty="0" smtClean="0">
                <a:solidFill>
                  <a:srgbClr val="FF0000"/>
                </a:solidFill>
                <a:latin typeface="+mn-ea"/>
                <a:ea typeface="+mn-ea"/>
              </a:rPr>
              <a:t>、</a:t>
            </a:r>
            <a:r>
              <a:rPr lang="zh-CN" altLang="en-US" sz="2200" b="1" u="sng" dirty="0" smtClean="0">
                <a:solidFill>
                  <a:srgbClr val="FF0000"/>
                </a:solidFill>
                <a:latin typeface="+mn-ea"/>
                <a:ea typeface="+mn-ea"/>
              </a:rPr>
              <a:t>关于印发</a:t>
            </a:r>
            <a:r>
              <a:rPr lang="en-US" altLang="zh-CN" sz="2200" b="1" u="sng" dirty="0" smtClean="0">
                <a:solidFill>
                  <a:srgbClr val="FF0000"/>
                </a:solidFill>
                <a:latin typeface="+mn-ea"/>
                <a:ea typeface="+mn-ea"/>
              </a:rPr>
              <a:t>《</a:t>
            </a:r>
            <a:r>
              <a:rPr lang="zh-CN" altLang="en-US" sz="2200" b="1" u="sng" dirty="0" smtClean="0">
                <a:solidFill>
                  <a:srgbClr val="FF0000"/>
                </a:solidFill>
                <a:latin typeface="+mn-ea"/>
                <a:ea typeface="+mn-ea"/>
              </a:rPr>
              <a:t>经费审批管理办法（试行）</a:t>
            </a:r>
            <a:r>
              <a:rPr lang="en-US" altLang="zh-CN" sz="2200" b="1" u="sng" dirty="0" smtClean="0">
                <a:solidFill>
                  <a:srgbClr val="FF0000"/>
                </a:solidFill>
                <a:latin typeface="+mn-ea"/>
                <a:ea typeface="+mn-ea"/>
              </a:rPr>
              <a:t>》</a:t>
            </a:r>
            <a:r>
              <a:rPr lang="zh-CN" altLang="en-US" sz="2200" b="1" u="sng" dirty="0" smtClean="0">
                <a:solidFill>
                  <a:srgbClr val="FF0000"/>
                </a:solidFill>
                <a:latin typeface="+mn-ea"/>
                <a:ea typeface="+mn-ea"/>
              </a:rPr>
              <a:t>的通</a:t>
            </a:r>
            <a:r>
              <a:rPr lang="zh-CN" altLang="en-US" sz="2200" b="1" dirty="0" smtClean="0">
                <a:solidFill>
                  <a:srgbClr val="FF0000"/>
                </a:solidFill>
                <a:latin typeface="+mn-ea"/>
                <a:ea typeface="+mn-ea"/>
              </a:rPr>
              <a:t>知（湖师院发</a:t>
            </a:r>
            <a:r>
              <a:rPr lang="en-US" altLang="zh-CN" sz="2200" b="1" dirty="0" smtClean="0">
                <a:solidFill>
                  <a:srgbClr val="FF0000"/>
                </a:solidFill>
                <a:latin typeface="+mn-ea"/>
                <a:ea typeface="+mn-ea"/>
              </a:rPr>
              <a:t>〔2019〕4 </a:t>
            </a:r>
            <a:r>
              <a:rPr lang="zh-CN" altLang="en-US" sz="2200" b="1" dirty="0" smtClean="0">
                <a:solidFill>
                  <a:srgbClr val="FF0000"/>
                </a:solidFill>
                <a:latin typeface="+mn-ea"/>
                <a:ea typeface="+mn-ea"/>
              </a:rPr>
              <a:t>号） </a:t>
            </a:r>
            <a:r>
              <a:rPr lang="en-US" altLang="zh-CN" sz="2200" b="1" dirty="0" smtClean="0">
                <a:solidFill>
                  <a:srgbClr val="FF0000"/>
                </a:solidFill>
                <a:latin typeface="+mn-ea"/>
                <a:ea typeface="+mn-ea"/>
              </a:rPr>
              <a:t/>
            </a:r>
            <a:br>
              <a:rPr lang="en-US" altLang="zh-CN" sz="2200" b="1" dirty="0" smtClean="0">
                <a:solidFill>
                  <a:srgbClr val="FF0000"/>
                </a:solidFill>
                <a:latin typeface="+mn-ea"/>
                <a:ea typeface="+mn-ea"/>
              </a:rPr>
            </a:br>
            <a:r>
              <a:rPr lang="en-US" altLang="zh-CN" sz="2200" b="1" dirty="0" smtClean="0">
                <a:solidFill>
                  <a:srgbClr val="FF0000"/>
                </a:solidFill>
                <a:latin typeface="+mn-ea"/>
                <a:ea typeface="+mn-ea"/>
              </a:rPr>
              <a:t>3</a:t>
            </a:r>
            <a:r>
              <a:rPr lang="zh-CN" altLang="en-US" sz="2200" b="1" dirty="0" smtClean="0">
                <a:solidFill>
                  <a:srgbClr val="FF0000"/>
                </a:solidFill>
                <a:latin typeface="+mn-ea"/>
                <a:ea typeface="+mn-ea"/>
              </a:rPr>
              <a:t>、</a:t>
            </a:r>
            <a:r>
              <a:rPr lang="zh-CN" altLang="en-US" sz="2200" b="1" u="sng" dirty="0">
                <a:solidFill>
                  <a:srgbClr val="FF0000"/>
                </a:solidFill>
                <a:latin typeface="+mn-ea"/>
                <a:ea typeface="+mn-ea"/>
              </a:rPr>
              <a:t>关于印发</a:t>
            </a:r>
            <a:r>
              <a:rPr lang="en-US" altLang="zh-CN" sz="2200" b="1" u="sng" dirty="0">
                <a:solidFill>
                  <a:srgbClr val="FF0000"/>
                </a:solidFill>
                <a:latin typeface="+mn-ea"/>
                <a:ea typeface="+mn-ea"/>
              </a:rPr>
              <a:t>《</a:t>
            </a:r>
            <a:r>
              <a:rPr lang="zh-CN" altLang="en-US" sz="2200" b="1" u="sng" dirty="0">
                <a:solidFill>
                  <a:srgbClr val="FF0000"/>
                </a:solidFill>
                <a:latin typeface="+mn-ea"/>
                <a:ea typeface="+mn-ea"/>
              </a:rPr>
              <a:t>差旅费管理办法</a:t>
            </a:r>
            <a:r>
              <a:rPr lang="en-US" altLang="zh-CN" sz="2200" b="1" u="sng" dirty="0">
                <a:solidFill>
                  <a:srgbClr val="FF0000"/>
                </a:solidFill>
                <a:latin typeface="+mn-ea"/>
                <a:ea typeface="+mn-ea"/>
              </a:rPr>
              <a:t>》</a:t>
            </a:r>
            <a:r>
              <a:rPr lang="zh-CN" altLang="en-US" sz="2200" b="1" u="sng" dirty="0">
                <a:solidFill>
                  <a:srgbClr val="FF0000"/>
                </a:solidFill>
                <a:latin typeface="+mn-ea"/>
                <a:ea typeface="+mn-ea"/>
              </a:rPr>
              <a:t>的通知</a:t>
            </a:r>
            <a:r>
              <a:rPr lang="zh-CN" altLang="en-US" sz="2200" b="1" dirty="0">
                <a:solidFill>
                  <a:srgbClr val="FF0000"/>
                </a:solidFill>
                <a:latin typeface="+mn-ea"/>
                <a:ea typeface="+mn-ea"/>
              </a:rPr>
              <a:t>（湖师院校办发</a:t>
            </a:r>
            <a:r>
              <a:rPr lang="en-US" altLang="zh-CN" sz="2200" b="1" dirty="0">
                <a:solidFill>
                  <a:srgbClr val="FF0000"/>
                </a:solidFill>
                <a:latin typeface="+mn-ea"/>
                <a:ea typeface="+mn-ea"/>
              </a:rPr>
              <a:t>〔2017〕55</a:t>
            </a:r>
            <a:r>
              <a:rPr lang="zh-CN" altLang="en-US" sz="2200" b="1" dirty="0">
                <a:solidFill>
                  <a:srgbClr val="FF0000"/>
                </a:solidFill>
                <a:latin typeface="+mn-ea"/>
                <a:ea typeface="+mn-ea"/>
              </a:rPr>
              <a:t>号）</a:t>
            </a:r>
          </a:p>
        </p:txBody>
      </p:sp>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2060848"/>
            <a:ext cx="2448272"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矩形 6"/>
          <p:cNvSpPr/>
          <p:nvPr/>
        </p:nvSpPr>
        <p:spPr>
          <a:xfrm>
            <a:off x="539552" y="4797152"/>
            <a:ext cx="2592288" cy="954107"/>
          </a:xfrm>
          <a:prstGeom prst="rect">
            <a:avLst/>
          </a:prstGeom>
        </p:spPr>
        <p:txBody>
          <a:bodyPr wrap="square">
            <a:spAutoFit/>
          </a:bodyPr>
          <a:lstStyle/>
          <a:p>
            <a:pPr algn="ctr"/>
            <a:r>
              <a:rPr lang="zh-CN" altLang="en-US" sz="2800" b="1" dirty="0" smtClean="0">
                <a:solidFill>
                  <a:srgbClr val="FF0000"/>
                </a:solidFill>
                <a:latin typeface="+mn-ea"/>
              </a:rPr>
              <a:t>财务热线</a:t>
            </a:r>
            <a:r>
              <a:rPr lang="en-US" altLang="zh-CN" sz="2800" b="1" dirty="0" smtClean="0">
                <a:solidFill>
                  <a:srgbClr val="FF0000"/>
                </a:solidFill>
                <a:latin typeface="+mn-ea"/>
              </a:rPr>
              <a:t>668666</a:t>
            </a:r>
            <a:endParaRPr lang="en-US" altLang="zh-CN" sz="2800" b="1" dirty="0">
              <a:solidFill>
                <a:srgbClr val="FF0000"/>
              </a:solidFill>
              <a:latin typeface="+mn-ea"/>
            </a:endParaRPr>
          </a:p>
        </p:txBody>
      </p:sp>
      <p:pic>
        <p:nvPicPr>
          <p:cNvPr id="8" name="图片 7" descr="微信图片_20201009102910.jpg"/>
          <p:cNvPicPr>
            <a:picLocks/>
          </p:cNvPicPr>
          <p:nvPr/>
        </p:nvPicPr>
        <p:blipFill>
          <a:blip r:embed="rId3" cstate="print"/>
          <a:stretch>
            <a:fillRect/>
          </a:stretch>
        </p:blipFill>
        <p:spPr>
          <a:xfrm>
            <a:off x="3419872" y="2060848"/>
            <a:ext cx="2664000" cy="4752000"/>
          </a:xfrm>
          <a:prstGeom prst="rect">
            <a:avLst/>
          </a:prstGeom>
        </p:spPr>
      </p:pic>
      <p:pic>
        <p:nvPicPr>
          <p:cNvPr id="9" name="图片 8" descr="微信图片_20201009102905.jpg"/>
          <p:cNvPicPr>
            <a:picLocks/>
          </p:cNvPicPr>
          <p:nvPr/>
        </p:nvPicPr>
        <p:blipFill>
          <a:blip r:embed="rId4" cstate="print"/>
          <a:srcRect b="30295"/>
          <a:stretch>
            <a:fillRect/>
          </a:stretch>
        </p:blipFill>
        <p:spPr>
          <a:xfrm>
            <a:off x="6300192" y="1988840"/>
            <a:ext cx="2664000" cy="4869160"/>
          </a:xfrm>
          <a:prstGeom prst="rect">
            <a:avLst/>
          </a:prstGeom>
        </p:spPr>
      </p:pic>
    </p:spTree>
    <p:extLst>
      <p:ext uri="{BB962C8B-B14F-4D97-AF65-F5344CB8AC3E}">
        <p14:creationId xmlns="" xmlns:p14="http://schemas.microsoft.com/office/powerpoint/2010/main" val="301675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圆角矩形 5"/>
          <p:cNvSpPr/>
          <p:nvPr/>
        </p:nvSpPr>
        <p:spPr>
          <a:xfrm>
            <a:off x="611560" y="1366418"/>
            <a:ext cx="4857784" cy="5014910"/>
          </a:xfrm>
          <a:prstGeom prst="roundRect">
            <a:avLst/>
          </a:prstGeom>
          <a:solidFill>
            <a:srgbClr val="3090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95536" y="260648"/>
            <a:ext cx="8229600" cy="1066800"/>
          </a:xfrm>
        </p:spPr>
        <p:txBody>
          <a:bodyPr/>
          <a:lstStyle/>
          <a:p>
            <a:r>
              <a:rPr lang="zh-CN" altLang="en-US" dirty="0" smtClean="0"/>
              <a:t>财务报销注意事项</a:t>
            </a:r>
            <a:endParaRPr lang="zh-CN" altLang="en-US" dirty="0"/>
          </a:p>
        </p:txBody>
      </p:sp>
      <p:sp>
        <p:nvSpPr>
          <p:cNvPr id="3" name="内容占位符 2"/>
          <p:cNvSpPr>
            <a:spLocks noGrp="1"/>
          </p:cNvSpPr>
          <p:nvPr>
            <p:ph idx="1"/>
          </p:nvPr>
        </p:nvSpPr>
        <p:spPr>
          <a:xfrm>
            <a:off x="1145826" y="1412776"/>
            <a:ext cx="3714206" cy="5040560"/>
          </a:xfrm>
          <a:noFill/>
          <a:ln>
            <a:noFill/>
          </a:ln>
        </p:spPr>
        <p:txBody>
          <a:bodyPr>
            <a:normAutofit fontScale="62500" lnSpcReduction="20000"/>
          </a:bodyPr>
          <a:lstStyle/>
          <a:p>
            <a:pPr>
              <a:lnSpc>
                <a:spcPct val="120000"/>
              </a:lnSpc>
            </a:pPr>
            <a:r>
              <a:rPr lang="zh-CN" altLang="en-US" sz="4200" b="1" spc="100" dirty="0" smtClean="0">
                <a:solidFill>
                  <a:schemeClr val="bg1"/>
                </a:solidFill>
                <a:latin typeface="微软雅黑" pitchFamily="34" charset="-122"/>
                <a:ea typeface="微软雅黑" pitchFamily="34" charset="-122"/>
              </a:rPr>
              <a:t>办公费</a:t>
            </a:r>
            <a:endParaRPr lang="en-US" altLang="zh-CN" sz="4200" b="1" spc="100" dirty="0" smtClean="0">
              <a:solidFill>
                <a:schemeClr val="bg1"/>
              </a:solidFill>
              <a:latin typeface="微软雅黑" pitchFamily="34" charset="-122"/>
              <a:ea typeface="微软雅黑" pitchFamily="34" charset="-122"/>
            </a:endParaRPr>
          </a:p>
          <a:p>
            <a:pPr>
              <a:lnSpc>
                <a:spcPct val="120000"/>
              </a:lnSpc>
            </a:pPr>
            <a:r>
              <a:rPr lang="zh-CN" altLang="en-US" sz="4200" b="1" spc="100" dirty="0" smtClean="0">
                <a:solidFill>
                  <a:schemeClr val="bg1"/>
                </a:solidFill>
                <a:latin typeface="微软雅黑" pitchFamily="34" charset="-122"/>
                <a:ea typeface="微软雅黑" pitchFamily="34" charset="-122"/>
              </a:rPr>
              <a:t>印刷费</a:t>
            </a:r>
            <a:endParaRPr lang="en-US" altLang="zh-CN" sz="4200" b="1" spc="100" dirty="0" smtClean="0">
              <a:solidFill>
                <a:schemeClr val="bg1"/>
              </a:solidFill>
              <a:latin typeface="微软雅黑" pitchFamily="34" charset="-122"/>
              <a:ea typeface="微软雅黑" pitchFamily="34" charset="-122"/>
            </a:endParaRPr>
          </a:p>
          <a:p>
            <a:pPr>
              <a:lnSpc>
                <a:spcPct val="120000"/>
              </a:lnSpc>
            </a:pPr>
            <a:r>
              <a:rPr lang="zh-CN" altLang="en-US" sz="4200" b="1" spc="100" dirty="0" smtClean="0">
                <a:solidFill>
                  <a:schemeClr val="bg1"/>
                </a:solidFill>
                <a:latin typeface="微软雅黑" pitchFamily="34" charset="-122"/>
                <a:ea typeface="微软雅黑" pitchFamily="34" charset="-122"/>
              </a:rPr>
              <a:t>差旅费</a:t>
            </a:r>
            <a:endParaRPr lang="en-US" altLang="zh-CN" sz="4200" b="1" spc="100" dirty="0" smtClean="0">
              <a:solidFill>
                <a:schemeClr val="bg1"/>
              </a:solidFill>
              <a:latin typeface="微软雅黑" pitchFamily="34" charset="-122"/>
              <a:ea typeface="微软雅黑" pitchFamily="34" charset="-122"/>
            </a:endParaRPr>
          </a:p>
          <a:p>
            <a:pPr>
              <a:lnSpc>
                <a:spcPct val="120000"/>
              </a:lnSpc>
            </a:pPr>
            <a:r>
              <a:rPr lang="zh-CN" altLang="en-US" sz="4200" b="1" spc="100" dirty="0" smtClean="0">
                <a:solidFill>
                  <a:schemeClr val="bg1"/>
                </a:solidFill>
                <a:latin typeface="微软雅黑" pitchFamily="34" charset="-122"/>
                <a:ea typeface="微软雅黑" pitchFamily="34" charset="-122"/>
              </a:rPr>
              <a:t>基建修缮</a:t>
            </a:r>
            <a:endParaRPr lang="en-US" altLang="zh-CN" sz="4200" b="1" spc="100" dirty="0" smtClean="0">
              <a:solidFill>
                <a:schemeClr val="bg1"/>
              </a:solidFill>
              <a:latin typeface="微软雅黑" pitchFamily="34" charset="-122"/>
              <a:ea typeface="微软雅黑" pitchFamily="34" charset="-122"/>
            </a:endParaRPr>
          </a:p>
          <a:p>
            <a:pPr>
              <a:lnSpc>
                <a:spcPct val="120000"/>
              </a:lnSpc>
            </a:pPr>
            <a:r>
              <a:rPr lang="zh-CN" altLang="en-US" sz="4200" b="1" spc="100" dirty="0" smtClean="0">
                <a:solidFill>
                  <a:schemeClr val="bg1"/>
                </a:solidFill>
                <a:latin typeface="微软雅黑" pitchFamily="34" charset="-122"/>
                <a:ea typeface="微软雅黑" pitchFamily="34" charset="-122"/>
              </a:rPr>
              <a:t>举办会议举办培训费</a:t>
            </a:r>
          </a:p>
          <a:p>
            <a:pPr>
              <a:lnSpc>
                <a:spcPct val="120000"/>
              </a:lnSpc>
            </a:pPr>
            <a:r>
              <a:rPr lang="zh-CN" altLang="en-US" sz="4200" b="1" spc="100" dirty="0" smtClean="0">
                <a:solidFill>
                  <a:schemeClr val="bg1"/>
                </a:solidFill>
                <a:latin typeface="微软雅黑" pitchFamily="34" charset="-122"/>
                <a:ea typeface="微软雅黑" pitchFamily="34" charset="-122"/>
              </a:rPr>
              <a:t>公务接待费</a:t>
            </a:r>
            <a:endParaRPr lang="en-US" altLang="zh-CN" sz="4200" b="1" spc="100" dirty="0" smtClean="0">
              <a:solidFill>
                <a:schemeClr val="bg1"/>
              </a:solidFill>
              <a:latin typeface="微软雅黑" pitchFamily="34" charset="-122"/>
              <a:ea typeface="微软雅黑" pitchFamily="34" charset="-122"/>
            </a:endParaRPr>
          </a:p>
          <a:p>
            <a:pPr>
              <a:lnSpc>
                <a:spcPct val="120000"/>
              </a:lnSpc>
            </a:pPr>
            <a:r>
              <a:rPr lang="zh-CN" altLang="en-US" sz="4200" b="1" spc="100" dirty="0" smtClean="0">
                <a:solidFill>
                  <a:schemeClr val="bg1"/>
                </a:solidFill>
                <a:latin typeface="微软雅黑" pitchFamily="34" charset="-122"/>
                <a:ea typeface="微软雅黑" pitchFamily="34" charset="-122"/>
              </a:rPr>
              <a:t>其他交通费</a:t>
            </a:r>
            <a:endParaRPr lang="en-US" altLang="zh-CN" sz="4200" b="1" spc="100" dirty="0" smtClean="0">
              <a:solidFill>
                <a:schemeClr val="bg1"/>
              </a:solidFill>
              <a:latin typeface="微软雅黑" pitchFamily="34" charset="-122"/>
              <a:ea typeface="微软雅黑" pitchFamily="34" charset="-122"/>
            </a:endParaRPr>
          </a:p>
          <a:p>
            <a:pPr>
              <a:lnSpc>
                <a:spcPct val="120000"/>
              </a:lnSpc>
            </a:pPr>
            <a:r>
              <a:rPr lang="zh-CN" altLang="en-US" sz="4200" b="1" spc="100" dirty="0" smtClean="0">
                <a:solidFill>
                  <a:schemeClr val="bg1"/>
                </a:solidFill>
                <a:latin typeface="微软雅黑" pitchFamily="34" charset="-122"/>
                <a:ea typeface="微软雅黑" pitchFamily="34" charset="-122"/>
              </a:rPr>
              <a:t>学生活动费</a:t>
            </a:r>
            <a:endParaRPr lang="en-US" altLang="zh-CN" sz="4200" b="1" spc="100" dirty="0" smtClean="0">
              <a:solidFill>
                <a:schemeClr val="bg1"/>
              </a:solidFill>
              <a:latin typeface="微软雅黑" pitchFamily="34" charset="-122"/>
              <a:ea typeface="微软雅黑" pitchFamily="34" charset="-122"/>
            </a:endParaRPr>
          </a:p>
          <a:p>
            <a:pPr>
              <a:lnSpc>
                <a:spcPct val="120000"/>
              </a:lnSpc>
            </a:pPr>
            <a:r>
              <a:rPr lang="zh-CN" altLang="en-US" sz="4200" b="1" spc="100" dirty="0" smtClean="0">
                <a:solidFill>
                  <a:schemeClr val="bg1"/>
                </a:solidFill>
                <a:latin typeface="微软雅黑" pitchFamily="34" charset="-122"/>
                <a:ea typeface="微软雅黑" pitchFamily="34" charset="-122"/>
              </a:rPr>
              <a:t>经费审批</a:t>
            </a:r>
            <a:endParaRPr lang="en-US" altLang="zh-CN" sz="4200" b="1" spc="100" dirty="0" smtClean="0">
              <a:solidFill>
                <a:schemeClr val="bg1"/>
              </a:solidFill>
              <a:latin typeface="微软雅黑" pitchFamily="34" charset="-122"/>
              <a:ea typeface="微软雅黑" pitchFamily="34" charset="-122"/>
            </a:endParaRPr>
          </a:p>
          <a:p>
            <a:pPr>
              <a:lnSpc>
                <a:spcPct val="120000"/>
              </a:lnSpc>
            </a:pPr>
            <a:r>
              <a:rPr lang="zh-CN" altLang="en-US" sz="4200" b="1" spc="100" dirty="0" smtClean="0">
                <a:solidFill>
                  <a:schemeClr val="bg1"/>
                </a:solidFill>
                <a:latin typeface="微软雅黑" pitchFamily="34" charset="-122"/>
                <a:ea typeface="微软雅黑" pitchFamily="34" charset="-122"/>
              </a:rPr>
              <a:t>支付方式</a:t>
            </a:r>
            <a:endParaRPr lang="en-US" altLang="zh-CN" sz="4200" b="1" spc="100" dirty="0" smtClean="0">
              <a:solidFill>
                <a:schemeClr val="bg1"/>
              </a:solidFill>
              <a:latin typeface="微软雅黑" pitchFamily="34" charset="-122"/>
              <a:ea typeface="微软雅黑" pitchFamily="34" charset="-122"/>
            </a:endParaRPr>
          </a:p>
          <a:p>
            <a:pPr>
              <a:lnSpc>
                <a:spcPct val="120000"/>
              </a:lnSpc>
            </a:pPr>
            <a:r>
              <a:rPr lang="zh-CN" altLang="en-US" sz="4200" b="1" spc="100" dirty="0" smtClean="0">
                <a:solidFill>
                  <a:schemeClr val="bg1"/>
                </a:solidFill>
                <a:latin typeface="微软雅黑" pitchFamily="34" charset="-122"/>
                <a:ea typeface="微软雅黑" pitchFamily="34" charset="-122"/>
              </a:rPr>
              <a:t>其他问题</a:t>
            </a:r>
            <a:endParaRPr lang="en-US" altLang="zh-CN" sz="4200" b="1" spc="100" dirty="0" smtClean="0">
              <a:solidFill>
                <a:schemeClr val="bg1"/>
              </a:solidFill>
              <a:latin typeface="微软雅黑" pitchFamily="34" charset="-122"/>
              <a:ea typeface="微软雅黑" pitchFamily="34" charset="-122"/>
            </a:endParaRPr>
          </a:p>
          <a:p>
            <a:pPr>
              <a:lnSpc>
                <a:spcPct val="120000"/>
              </a:lnSpc>
            </a:pPr>
            <a:endParaRPr lang="en-US" altLang="zh-CN" sz="3300" b="1" spc="100" dirty="0" smtClean="0">
              <a:latin typeface="宋体" pitchFamily="2" charset="-122"/>
              <a:ea typeface="宋体" pitchFamily="2" charset="-122"/>
            </a:endParaRPr>
          </a:p>
          <a:p>
            <a:pPr>
              <a:lnSpc>
                <a:spcPct val="120000"/>
              </a:lnSpc>
            </a:pPr>
            <a:endParaRPr lang="zh-CN" altLang="en-US" sz="3300" b="1" spc="100" dirty="0">
              <a:latin typeface="宋体" pitchFamily="2" charset="-122"/>
              <a:ea typeface="宋体" pitchFamily="2" charset="-122"/>
            </a:endParaRPr>
          </a:p>
        </p:txBody>
      </p:sp>
      <p:sp>
        <p:nvSpPr>
          <p:cNvPr id="5" name="Litebulb"/>
          <p:cNvSpPr>
            <a:spLocks noEditPoints="1" noChangeArrowheads="1"/>
          </p:cNvSpPr>
          <p:nvPr/>
        </p:nvSpPr>
        <p:spPr bwMode="auto">
          <a:xfrm>
            <a:off x="6245285" y="1290991"/>
            <a:ext cx="2143139" cy="2786081"/>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pic>
        <p:nvPicPr>
          <p:cNvPr id="7" name="Picture 2" descr="C:\Program Files (x86)\Microsoft Office\MEDIA\CAGCAT10\j0222019.wmf"/>
          <p:cNvPicPr>
            <a:picLocks noChangeAspect="1" noChangeArrowheads="1"/>
          </p:cNvPicPr>
          <p:nvPr/>
        </p:nvPicPr>
        <p:blipFill>
          <a:blip r:embed="rId3" cstate="print"/>
          <a:srcRect/>
          <a:stretch>
            <a:fillRect/>
          </a:stretch>
        </p:blipFill>
        <p:spPr bwMode="auto">
          <a:xfrm>
            <a:off x="6391149" y="4509120"/>
            <a:ext cx="1781251" cy="178765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 xmlns:a14="http://schemas.microsoft.com/office/drawing/2010/main">
                  <a14:imgLayer r:embed="rId5">
                    <a14:imgEffect>
                      <a14:brightnessContrast contrast="-20000"/>
                    </a14:imgEffect>
                  </a14:imgLayer>
                </a14:imgProps>
              </a:ext>
              <a:ext uri="{28A0092B-C50C-407E-A947-70E740481C1C}">
                <a14:useLocalDpi xmlns="" xmlns:a14="http://schemas.microsoft.com/office/drawing/2010/main"/>
              </a:ext>
            </a:extLst>
          </a:blip>
          <a:stretch>
            <a:fillRect/>
          </a:stretch>
        </p:blipFill>
        <p:spPr>
          <a:xfrm>
            <a:off x="0" y="0"/>
            <a:ext cx="9129103" cy="6858000"/>
          </a:xfrm>
          <a:prstGeom prst="rect">
            <a:avLst/>
          </a:prstGeom>
        </p:spPr>
      </p:pic>
      <p:pic>
        <p:nvPicPr>
          <p:cNvPr id="7" name="图片 6"/>
          <p:cNvPicPr>
            <a:picLocks noChangeAspect="1"/>
          </p:cNvPicPr>
          <p:nvPr/>
        </p:nvPicPr>
        <p:blipFill rotWithShape="1">
          <a:blip r:embed="rId6" cstate="screen">
            <a:extLst>
              <a:ext uri="{BEBA8EAE-BF5A-486C-A8C5-ECC9F3942E4B}">
                <a14:imgProps xmlns="" xmlns:a14="http://schemas.microsoft.com/office/drawing/2010/main">
                  <a14:imgLayer r:embed="rId7">
                    <a14:imgEffect>
                      <a14:brightnessContrast contrast="-20000"/>
                    </a14:imgEffect>
                  </a14:imgLayer>
                </a14:imgProps>
              </a:ext>
              <a:ext uri="{28A0092B-C50C-407E-A947-70E740481C1C}">
                <a14:useLocalDpi xmlns="" xmlns:a14="http://schemas.microsoft.com/office/drawing/2010/main"/>
              </a:ext>
            </a:extLst>
          </a:blip>
          <a:srcRect/>
          <a:stretch/>
        </p:blipFill>
        <p:spPr>
          <a:xfrm>
            <a:off x="5983517" y="360040"/>
            <a:ext cx="3701051" cy="5949280"/>
          </a:xfrm>
          <a:prstGeom prst="rect">
            <a:avLst/>
          </a:prstGeom>
        </p:spPr>
      </p:pic>
      <p:sp>
        <p:nvSpPr>
          <p:cNvPr id="2" name="标题 1"/>
          <p:cNvSpPr>
            <a:spLocks noGrp="1"/>
          </p:cNvSpPr>
          <p:nvPr>
            <p:ph type="ctrTitle"/>
          </p:nvPr>
        </p:nvSpPr>
        <p:spPr>
          <a:xfrm>
            <a:off x="2987824" y="2420888"/>
            <a:ext cx="2808312" cy="1368151"/>
          </a:xfrm>
        </p:spPr>
        <p:txBody>
          <a:bodyPr>
            <a:normAutofit fontScale="90000"/>
          </a:bodyPr>
          <a:lstStyle/>
          <a:p>
            <a:r>
              <a:rPr lang="zh-CN" altLang="en-US" sz="8800" dirty="0" smtClean="0">
                <a:solidFill>
                  <a:schemeClr val="tx1"/>
                </a:solidFill>
              </a:rPr>
              <a:t>谢谢！</a:t>
            </a:r>
            <a:endParaRPr lang="zh-CN" altLang="en-US" sz="8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360000" y="360000"/>
            <a:ext cx="8229600" cy="1066800"/>
          </a:xfrm>
        </p:spPr>
        <p:txBody>
          <a:bodyPr/>
          <a:lstStyle/>
          <a:p>
            <a:r>
              <a:rPr lang="zh-CN" altLang="en-US" dirty="0" smtClean="0"/>
              <a:t>财务报销注意事项</a:t>
            </a:r>
            <a:r>
              <a:rPr lang="en-US" altLang="zh-CN" dirty="0" smtClean="0"/>
              <a:t>——</a:t>
            </a:r>
            <a:r>
              <a:rPr lang="zh-CN" altLang="en-US" dirty="0" smtClean="0"/>
              <a:t>办公费</a:t>
            </a:r>
            <a:endParaRPr lang="zh-CN" altLang="en-US" dirty="0"/>
          </a:p>
        </p:txBody>
      </p:sp>
      <p:sp>
        <p:nvSpPr>
          <p:cNvPr id="3" name="内容占位符 2"/>
          <p:cNvSpPr>
            <a:spLocks noGrp="1"/>
          </p:cNvSpPr>
          <p:nvPr>
            <p:ph idx="1"/>
          </p:nvPr>
        </p:nvSpPr>
        <p:spPr>
          <a:xfrm>
            <a:off x="428596" y="1484784"/>
            <a:ext cx="8229600" cy="4896544"/>
          </a:xfrm>
        </p:spPr>
        <p:txBody>
          <a:bodyPr>
            <a:normAutofit/>
          </a:bodyPr>
          <a:lstStyle/>
          <a:p>
            <a:pPr>
              <a:lnSpc>
                <a:spcPts val="4000"/>
              </a:lnSpc>
            </a:pPr>
            <a:r>
              <a:rPr lang="en-US" altLang="zh-CN" sz="2600" dirty="0" smtClean="0"/>
              <a:t>1</a:t>
            </a:r>
            <a:r>
              <a:rPr lang="zh-CN" altLang="en-US" sz="2600" dirty="0" smtClean="0"/>
              <a:t>、办公用品</a:t>
            </a:r>
            <a:r>
              <a:rPr lang="zh-CN" altLang="zh-CN" sz="2600" dirty="0" smtClean="0"/>
              <a:t>在保证真实性和合理性前提下</a:t>
            </a:r>
            <a:r>
              <a:rPr lang="zh-CN" altLang="en-US" sz="2600" dirty="0" smtClean="0"/>
              <a:t>按</a:t>
            </a:r>
            <a:r>
              <a:rPr lang="zh-CN" altLang="en-US" sz="2600" dirty="0"/>
              <a:t>实际</a:t>
            </a:r>
            <a:r>
              <a:rPr lang="zh-CN" altLang="en-US" sz="2600" dirty="0" smtClean="0"/>
              <a:t>需要采购，</a:t>
            </a:r>
            <a:r>
              <a:rPr lang="zh-CN" altLang="en-US" sz="2600" dirty="0"/>
              <a:t>单次报销金额</a:t>
            </a:r>
            <a:r>
              <a:rPr lang="zh-CN" altLang="en-US" sz="2600" b="1" dirty="0">
                <a:solidFill>
                  <a:srgbClr val="FF0000"/>
                </a:solidFill>
              </a:rPr>
              <a:t>超过</a:t>
            </a:r>
            <a:r>
              <a:rPr lang="en-US" altLang="zh-CN" sz="2600" b="1" dirty="0">
                <a:solidFill>
                  <a:srgbClr val="FF0000"/>
                </a:solidFill>
              </a:rPr>
              <a:t>1000</a:t>
            </a:r>
            <a:r>
              <a:rPr lang="zh-CN" altLang="en-US" sz="2600" b="1" dirty="0">
                <a:solidFill>
                  <a:srgbClr val="FF0000"/>
                </a:solidFill>
              </a:rPr>
              <a:t>元</a:t>
            </a:r>
            <a:r>
              <a:rPr lang="zh-CN" altLang="en-US" sz="2600" dirty="0"/>
              <a:t>的附</a:t>
            </a:r>
            <a:r>
              <a:rPr lang="zh-CN" altLang="en-US" sz="2600" b="1" dirty="0">
                <a:solidFill>
                  <a:srgbClr val="FF0000"/>
                </a:solidFill>
              </a:rPr>
              <a:t>签名清单</a:t>
            </a:r>
            <a:r>
              <a:rPr lang="zh-CN" altLang="en-US" sz="2600" dirty="0" smtClean="0"/>
              <a:t>。办公用品的采购按学校采购管理中心的相关规定执行，其中</a:t>
            </a:r>
            <a:r>
              <a:rPr lang="zh-CN" altLang="en-US" sz="2600" b="1" dirty="0" smtClean="0">
                <a:solidFill>
                  <a:srgbClr val="FF0000"/>
                </a:solidFill>
              </a:rPr>
              <a:t>打印复印纸</a:t>
            </a:r>
            <a:r>
              <a:rPr lang="zh-CN" altLang="en-US" sz="2600" dirty="0" smtClean="0"/>
              <a:t>属政府集中采购目录内的货物类项目，需要在“</a:t>
            </a:r>
            <a:r>
              <a:rPr lang="zh-CN" altLang="en-US" sz="2600" b="1" dirty="0" smtClean="0">
                <a:solidFill>
                  <a:srgbClr val="FF0000"/>
                </a:solidFill>
              </a:rPr>
              <a:t>政采云</a:t>
            </a:r>
            <a:r>
              <a:rPr lang="zh-CN" altLang="en-US" sz="2600" dirty="0" smtClean="0">
                <a:solidFill>
                  <a:srgbClr val="FF0000"/>
                </a:solidFill>
              </a:rPr>
              <a:t>”</a:t>
            </a:r>
            <a:r>
              <a:rPr lang="zh-CN" altLang="en-US" sz="2600" dirty="0" smtClean="0"/>
              <a:t>平台上采购，报销时附上</a:t>
            </a:r>
            <a:r>
              <a:rPr lang="zh-CN" altLang="en-US" sz="2600" b="1" dirty="0" smtClean="0">
                <a:solidFill>
                  <a:srgbClr val="FF0000"/>
                </a:solidFill>
              </a:rPr>
              <a:t>“政采云”采购计划书</a:t>
            </a:r>
            <a:r>
              <a:rPr lang="zh-CN" altLang="en-US" sz="2600" dirty="0" smtClean="0"/>
              <a:t>和</a:t>
            </a:r>
            <a:r>
              <a:rPr lang="zh-CN" altLang="en-US" sz="2600" b="1" dirty="0" smtClean="0">
                <a:solidFill>
                  <a:srgbClr val="FF0000"/>
                </a:solidFill>
              </a:rPr>
              <a:t>采购合同</a:t>
            </a:r>
            <a:r>
              <a:rPr lang="zh-CN" altLang="en-US" sz="2600" dirty="0" smtClean="0"/>
              <a:t>。</a:t>
            </a:r>
            <a:endParaRPr lang="en-US" altLang="zh-CN" sz="2600" dirty="0" smtClean="0"/>
          </a:p>
          <a:p>
            <a:pPr>
              <a:lnSpc>
                <a:spcPts val="4000"/>
              </a:lnSpc>
            </a:pPr>
            <a:r>
              <a:rPr lang="en-US" altLang="zh-CN" sz="2600" dirty="0" smtClean="0"/>
              <a:t>2</a:t>
            </a:r>
            <a:r>
              <a:rPr lang="zh-CN" altLang="en-US" sz="2600" dirty="0" smtClean="0"/>
              <a:t>、</a:t>
            </a:r>
            <a:r>
              <a:rPr lang="zh-CN" altLang="en-US" sz="2600" b="1" dirty="0" smtClean="0">
                <a:solidFill>
                  <a:srgbClr val="FF0000"/>
                </a:solidFill>
              </a:rPr>
              <a:t>零星打印复印费</a:t>
            </a:r>
            <a:r>
              <a:rPr lang="zh-CN" altLang="en-US" sz="2600" dirty="0" smtClean="0"/>
              <a:t>也在此科目列支（一般</a:t>
            </a:r>
            <a:r>
              <a:rPr lang="en-US" sz="2600" dirty="0" smtClean="0"/>
              <a:t>1000</a:t>
            </a:r>
            <a:r>
              <a:rPr lang="zh-CN" altLang="en-US" sz="2600" dirty="0" smtClean="0"/>
              <a:t>以内的，具体看打印复印清单）。</a:t>
            </a:r>
            <a:endParaRPr lang="zh-CN" altLang="en-US"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56792"/>
            <a:ext cx="8229600" cy="5017744"/>
          </a:xfrm>
        </p:spPr>
        <p:txBody>
          <a:bodyPr>
            <a:normAutofit/>
          </a:bodyPr>
          <a:lstStyle/>
          <a:p>
            <a:pPr>
              <a:lnSpc>
                <a:spcPts val="4000"/>
              </a:lnSpc>
              <a:buNone/>
            </a:pPr>
            <a:r>
              <a:rPr lang="zh-CN" altLang="en-US" sz="2600" dirty="0" smtClean="0"/>
              <a:t>   印刷费（批量成册，如学生手册等）报销除了发票还需要有</a:t>
            </a:r>
            <a:r>
              <a:rPr lang="zh-CN" altLang="en-US" sz="2600" b="1" dirty="0" smtClean="0">
                <a:solidFill>
                  <a:srgbClr val="FF0000"/>
                </a:solidFill>
              </a:rPr>
              <a:t>清单</a:t>
            </a:r>
            <a:r>
              <a:rPr lang="zh-CN" altLang="en-US" sz="2600" dirty="0" smtClean="0"/>
              <a:t>，并且需要在“</a:t>
            </a:r>
            <a:r>
              <a:rPr lang="zh-CN" altLang="en-US" sz="2600" b="1" dirty="0" smtClean="0">
                <a:solidFill>
                  <a:srgbClr val="FF0000"/>
                </a:solidFill>
              </a:rPr>
              <a:t>政采云</a:t>
            </a:r>
            <a:r>
              <a:rPr lang="zh-CN" altLang="en-US" sz="2600" dirty="0" smtClean="0">
                <a:solidFill>
                  <a:srgbClr val="FF0000"/>
                </a:solidFill>
              </a:rPr>
              <a:t>”</a:t>
            </a:r>
            <a:r>
              <a:rPr lang="zh-CN" altLang="en-US" sz="2600" dirty="0" smtClean="0"/>
              <a:t>平台上定点采购，报销时附上</a:t>
            </a:r>
            <a:r>
              <a:rPr lang="zh-CN" altLang="en-US" sz="2600" b="1" dirty="0" smtClean="0">
                <a:solidFill>
                  <a:srgbClr val="FF0000"/>
                </a:solidFill>
              </a:rPr>
              <a:t>“政采云”采购计划和采购合同</a:t>
            </a:r>
            <a:r>
              <a:rPr lang="zh-CN" altLang="en-US" sz="2600" dirty="0" smtClean="0"/>
              <a:t>。</a:t>
            </a:r>
            <a:endParaRPr lang="en-US" altLang="zh-CN" sz="2600" dirty="0" smtClean="0"/>
          </a:p>
          <a:p>
            <a:pPr>
              <a:lnSpc>
                <a:spcPts val="4000"/>
              </a:lnSpc>
            </a:pPr>
            <a:r>
              <a:rPr lang="zh-CN" altLang="en-US" sz="2600" dirty="0" smtClean="0">
                <a:solidFill>
                  <a:srgbClr val="FF0000"/>
                </a:solidFill>
              </a:rPr>
              <a:t>注意</a:t>
            </a:r>
            <a:r>
              <a:rPr lang="zh-CN" altLang="en-US" sz="2600" dirty="0" smtClean="0"/>
              <a:t>：非印刷费：①零星打印、复印属于办公费</a:t>
            </a:r>
            <a:endParaRPr lang="en-US" altLang="zh-CN" sz="2600" dirty="0" smtClean="0"/>
          </a:p>
          <a:p>
            <a:pPr marL="109728" indent="0">
              <a:lnSpc>
                <a:spcPts val="4000"/>
              </a:lnSpc>
              <a:buNone/>
            </a:pPr>
            <a:r>
              <a:rPr lang="en-US" altLang="zh-CN" sz="2600" dirty="0" smtClean="0"/>
              <a:t>                                     </a:t>
            </a:r>
            <a:r>
              <a:rPr lang="zh-CN" altLang="en-US" sz="2600" dirty="0" smtClean="0"/>
              <a:t>②海报、横幅制作属于宣传设计费</a:t>
            </a:r>
          </a:p>
          <a:p>
            <a:endParaRPr lang="zh-CN" altLang="en-US"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印刷</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费</a:t>
            </a:r>
            <a:endParaRPr kumimoji="0" lang="zh-CN" alt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9166" y="1340768"/>
            <a:ext cx="8463314" cy="5256584"/>
          </a:xfrm>
        </p:spPr>
        <p:txBody>
          <a:bodyPr>
            <a:normAutofit/>
          </a:bodyPr>
          <a:lstStyle/>
          <a:p>
            <a:pPr>
              <a:lnSpc>
                <a:spcPts val="4000"/>
              </a:lnSpc>
              <a:spcBef>
                <a:spcPts val="1200"/>
              </a:spcBef>
            </a:pPr>
            <a:r>
              <a:rPr lang="en-US" sz="2600" dirty="0" smtClean="0"/>
              <a:t>1</a:t>
            </a:r>
            <a:r>
              <a:rPr lang="zh-CN" altLang="en-US" sz="2600" dirty="0" smtClean="0"/>
              <a:t>、差旅费报销时出差事由必须写明</a:t>
            </a:r>
            <a:r>
              <a:rPr lang="zh-CN" altLang="en-US" sz="2600" b="1" dirty="0" smtClean="0">
                <a:solidFill>
                  <a:srgbClr val="FF0000"/>
                </a:solidFill>
              </a:rPr>
              <a:t>具体</a:t>
            </a:r>
            <a:r>
              <a:rPr lang="zh-CN" altLang="en-US" sz="2600" dirty="0" smtClean="0"/>
              <a:t>地点具体事由（不能光写调研，交流等），并且每次出差的费用尽量及时报销。</a:t>
            </a:r>
            <a:endParaRPr lang="en-US" altLang="zh-CN" sz="2600" dirty="0" smtClean="0"/>
          </a:p>
          <a:p>
            <a:pPr>
              <a:lnSpc>
                <a:spcPts val="4000"/>
              </a:lnSpc>
              <a:spcBef>
                <a:spcPts val="1200"/>
              </a:spcBef>
            </a:pPr>
            <a:r>
              <a:rPr lang="en-US" altLang="zh-CN" sz="2600" dirty="0" smtClean="0"/>
              <a:t>2</a:t>
            </a:r>
            <a:r>
              <a:rPr lang="zh-CN" altLang="en-US" sz="2600" dirty="0" smtClean="0"/>
              <a:t>、差旅费报销单反面的出差审批时间要比正面的出差时间早，先审批后出差；背面的出差审批单记得</a:t>
            </a:r>
            <a:r>
              <a:rPr lang="zh-CN" altLang="en-US" sz="2600" b="1" dirty="0" smtClean="0">
                <a:solidFill>
                  <a:srgbClr val="FF0000"/>
                </a:solidFill>
              </a:rPr>
              <a:t>签字</a:t>
            </a:r>
            <a:r>
              <a:rPr lang="zh-CN" altLang="en-US" sz="2600" dirty="0" smtClean="0"/>
              <a:t>。</a:t>
            </a:r>
            <a:endParaRPr lang="en-US" altLang="zh-CN" sz="2600" dirty="0" smtClean="0"/>
          </a:p>
          <a:p>
            <a:pPr>
              <a:lnSpc>
                <a:spcPts val="4000"/>
              </a:lnSpc>
              <a:spcBef>
                <a:spcPts val="1200"/>
              </a:spcBef>
            </a:pPr>
            <a:r>
              <a:rPr lang="en-US" sz="2600" dirty="0" smtClean="0"/>
              <a:t>3</a:t>
            </a:r>
            <a:r>
              <a:rPr lang="zh-CN" altLang="en-US" sz="2600" dirty="0" smtClean="0"/>
              <a:t>、参加会议、培训的差旅费原则上只拿来回路上的伙食补助和公杂费（一般是</a:t>
            </a:r>
            <a:r>
              <a:rPr lang="zh-CN" altLang="en-US" sz="2600" b="1" dirty="0" smtClean="0">
                <a:solidFill>
                  <a:srgbClr val="FF0000"/>
                </a:solidFill>
              </a:rPr>
              <a:t>首尾两天</a:t>
            </a:r>
            <a:r>
              <a:rPr lang="zh-CN" altLang="en-US" sz="2600" dirty="0" smtClean="0"/>
              <a:t>）。</a:t>
            </a:r>
            <a:endParaRPr lang="en-US" altLang="zh-CN" sz="2600" dirty="0" smtClean="0"/>
          </a:p>
          <a:p>
            <a:pPr>
              <a:lnSpc>
                <a:spcPts val="4000"/>
              </a:lnSpc>
              <a:spcBef>
                <a:spcPts val="1200"/>
              </a:spcBef>
            </a:pPr>
            <a:r>
              <a:rPr lang="en-US" altLang="zh-CN" sz="2600" dirty="0" smtClean="0"/>
              <a:t>4</a:t>
            </a:r>
            <a:r>
              <a:rPr lang="zh-CN" altLang="en-US" sz="2600" dirty="0" smtClean="0"/>
              <a:t>、通过第三方网站（如携程网）订住宿的，须附</a:t>
            </a:r>
            <a:r>
              <a:rPr lang="zh-CN" altLang="en-US" sz="2600" b="1" dirty="0" smtClean="0">
                <a:solidFill>
                  <a:srgbClr val="FF0000"/>
                </a:solidFill>
              </a:rPr>
              <a:t>订单截图</a:t>
            </a:r>
            <a:r>
              <a:rPr lang="zh-CN" altLang="en-US" sz="2600" dirty="0" smtClean="0"/>
              <a:t>，截图中要有酒店名称、住宿人数以及价格。</a:t>
            </a:r>
            <a:endParaRPr lang="en-US" altLang="zh-CN" sz="2600" dirty="0" smtClean="0"/>
          </a:p>
          <a:p>
            <a:pPr>
              <a:lnSpc>
                <a:spcPts val="4000"/>
              </a:lnSpc>
              <a:spcBef>
                <a:spcPts val="1200"/>
              </a:spcBef>
            </a:pPr>
            <a:endParaRPr lang="en-US" altLang="zh-CN" sz="2600" dirty="0" smtClean="0"/>
          </a:p>
          <a:p>
            <a:pPr>
              <a:buNone/>
            </a:pPr>
            <a:endParaRPr lang="en-US" altLang="zh-CN" sz="3000" dirty="0" smtClean="0"/>
          </a:p>
          <a:p>
            <a:endParaRPr lang="zh-CN" altLang="en-US" sz="2000" dirty="0" smtClean="0"/>
          </a:p>
          <a:p>
            <a:endParaRPr lang="zh-CN" altLang="en-US" sz="20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lvl="0">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差旅费</a:t>
            </a:r>
            <a:endParaRPr lang="zh-CN" alt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7456" y="1772816"/>
            <a:ext cx="8393016" cy="4929198"/>
          </a:xfrm>
        </p:spPr>
        <p:txBody>
          <a:bodyPr>
            <a:normAutofit/>
          </a:bodyPr>
          <a:lstStyle/>
          <a:p>
            <a:pPr>
              <a:lnSpc>
                <a:spcPts val="4000"/>
              </a:lnSpc>
            </a:pPr>
            <a:r>
              <a:rPr lang="en-US" sz="2400" dirty="0" smtClean="0"/>
              <a:t>5</a:t>
            </a:r>
            <a:r>
              <a:rPr lang="zh-CN" altLang="en-US" sz="2400" b="1" dirty="0" smtClean="0"/>
              <a:t>、</a:t>
            </a:r>
            <a:r>
              <a:rPr lang="zh-CN" altLang="en-US" sz="2400" dirty="0" smtClean="0"/>
              <a:t>住宿费发票的开具必须填写数量单价，不允许</a:t>
            </a:r>
            <a:r>
              <a:rPr lang="zh-CN" altLang="en-US" sz="2400" b="1" dirty="0" smtClean="0">
                <a:solidFill>
                  <a:srgbClr val="FF0000"/>
                </a:solidFill>
              </a:rPr>
              <a:t>笼统写</a:t>
            </a:r>
            <a:r>
              <a:rPr lang="en-US" altLang="en-US" sz="2400" b="1" dirty="0" smtClean="0">
                <a:solidFill>
                  <a:srgbClr val="FF0000"/>
                </a:solidFill>
              </a:rPr>
              <a:t>1</a:t>
            </a:r>
            <a:r>
              <a:rPr lang="zh-CN" altLang="en-US" sz="2400" b="1" dirty="0" smtClean="0">
                <a:solidFill>
                  <a:srgbClr val="FF0000"/>
                </a:solidFill>
              </a:rPr>
              <a:t>天</a:t>
            </a:r>
            <a:r>
              <a:rPr lang="zh-CN" altLang="en-US" sz="2400" dirty="0" smtClean="0"/>
              <a:t>，否则只能按</a:t>
            </a:r>
            <a:r>
              <a:rPr lang="en-US" altLang="en-US" sz="2400" dirty="0" smtClean="0"/>
              <a:t>1</a:t>
            </a:r>
            <a:r>
              <a:rPr lang="zh-CN" altLang="en-US" sz="2400" dirty="0" smtClean="0"/>
              <a:t>天算。</a:t>
            </a:r>
            <a:endParaRPr lang="en-US" altLang="zh-CN" sz="2400" dirty="0" smtClean="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lvl="0">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差旅费</a:t>
            </a:r>
            <a:endParaRPr lang="zh-CN" altLang="en-US" sz="4000" dirty="0">
              <a:solidFill>
                <a:schemeClr val="tx2"/>
              </a:solidFill>
              <a:latin typeface="+mj-lt"/>
              <a:ea typeface="+mj-ea"/>
              <a:cs typeface="+mj-cs"/>
            </a:endParaRPr>
          </a:p>
        </p:txBody>
      </p:sp>
      <p:pic>
        <p:nvPicPr>
          <p:cNvPr id="5" name="图片 4" descr="微信图片_20191105195727.jpg"/>
          <p:cNvPicPr>
            <a:picLocks noChangeAspect="1"/>
          </p:cNvPicPr>
          <p:nvPr/>
        </p:nvPicPr>
        <p:blipFill>
          <a:blip r:embed="rId2" cstate="print"/>
          <a:stretch>
            <a:fillRect/>
          </a:stretch>
        </p:blipFill>
        <p:spPr>
          <a:xfrm>
            <a:off x="827584" y="2780928"/>
            <a:ext cx="7632848" cy="3960440"/>
          </a:xfrm>
          <a:prstGeom prst="rect">
            <a:avLst/>
          </a:prstGeom>
        </p:spPr>
      </p:pic>
      <p:sp>
        <p:nvSpPr>
          <p:cNvPr id="7" name="椭圆 6"/>
          <p:cNvSpPr/>
          <p:nvPr/>
        </p:nvSpPr>
        <p:spPr>
          <a:xfrm>
            <a:off x="3203848" y="3861048"/>
            <a:ext cx="3240360"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700808"/>
            <a:ext cx="8463314" cy="5040560"/>
          </a:xfrm>
        </p:spPr>
        <p:txBody>
          <a:bodyPr>
            <a:normAutofit/>
          </a:bodyPr>
          <a:lstStyle/>
          <a:p>
            <a:pPr>
              <a:lnSpc>
                <a:spcPts val="3500"/>
              </a:lnSpc>
            </a:pPr>
            <a:r>
              <a:rPr lang="en-US" sz="2600" dirty="0" smtClean="0"/>
              <a:t>6</a:t>
            </a:r>
            <a:r>
              <a:rPr lang="zh-CN" altLang="en-US" sz="2600" dirty="0" smtClean="0"/>
              <a:t>、党员活动、退休活动以及各单位组织的参观考察等集体活动，相关费用在学校支出的，伙食补助费可在每人每餐</a:t>
            </a:r>
            <a:r>
              <a:rPr lang="en-US" sz="2600" b="1" dirty="0" smtClean="0">
                <a:solidFill>
                  <a:srgbClr val="FF0000"/>
                </a:solidFill>
              </a:rPr>
              <a:t>40</a:t>
            </a:r>
            <a:r>
              <a:rPr lang="zh-CN" altLang="en-US" sz="2600" b="1" dirty="0" smtClean="0">
                <a:solidFill>
                  <a:srgbClr val="FF0000"/>
                </a:solidFill>
              </a:rPr>
              <a:t>元</a:t>
            </a:r>
            <a:r>
              <a:rPr lang="zh-CN" altLang="en-US" sz="2600" dirty="0" smtClean="0"/>
              <a:t>标准内凭当日餐饮发票（附菜单）报销（</a:t>
            </a:r>
            <a:r>
              <a:rPr lang="en-US" sz="2600" dirty="0" smtClean="0"/>
              <a:t>1</a:t>
            </a:r>
            <a:r>
              <a:rPr lang="zh-CN" altLang="en-US" sz="2600" dirty="0" smtClean="0"/>
              <a:t>天不超过两餐，早餐不补）</a:t>
            </a:r>
            <a:r>
              <a:rPr lang="en-US" sz="2600" dirty="0" smtClean="0"/>
              <a:t>,</a:t>
            </a:r>
            <a:r>
              <a:rPr lang="zh-CN" altLang="en-US" sz="2600" dirty="0" smtClean="0"/>
              <a:t>不发放公杂费；报销时同时提供</a:t>
            </a:r>
            <a:r>
              <a:rPr lang="zh-CN" altLang="en-US" sz="2600" b="1" dirty="0" smtClean="0">
                <a:solidFill>
                  <a:srgbClr val="FF0000"/>
                </a:solidFill>
              </a:rPr>
              <a:t>活动方案</a:t>
            </a:r>
            <a:r>
              <a:rPr lang="zh-CN" altLang="en-US" sz="2600" dirty="0" smtClean="0"/>
              <a:t>及</a:t>
            </a:r>
            <a:r>
              <a:rPr lang="zh-CN" altLang="en-US" sz="2600" b="1" dirty="0" smtClean="0">
                <a:solidFill>
                  <a:srgbClr val="FF0000"/>
                </a:solidFill>
              </a:rPr>
              <a:t>人员名单</a:t>
            </a:r>
            <a:r>
              <a:rPr lang="zh-CN" altLang="en-US" sz="2600" dirty="0" smtClean="0"/>
              <a:t>并</a:t>
            </a:r>
            <a:r>
              <a:rPr lang="zh-CN" altLang="en-US" sz="2600" b="1" dirty="0" smtClean="0">
                <a:solidFill>
                  <a:srgbClr val="FF0000"/>
                </a:solidFill>
              </a:rPr>
              <a:t>加盖公章</a:t>
            </a:r>
            <a:r>
              <a:rPr lang="zh-CN" altLang="en-US" sz="2600" dirty="0" smtClean="0"/>
              <a:t>。</a:t>
            </a:r>
          </a:p>
          <a:p>
            <a:pPr>
              <a:lnSpc>
                <a:spcPts val="3500"/>
              </a:lnSpc>
              <a:spcBef>
                <a:spcPts val="1200"/>
              </a:spcBef>
            </a:pPr>
            <a:r>
              <a:rPr lang="en-US" sz="2600" dirty="0" smtClean="0"/>
              <a:t>7</a:t>
            </a:r>
            <a:r>
              <a:rPr lang="zh-CN" altLang="en-US" sz="2600" dirty="0" smtClean="0"/>
              <a:t>、资产经营公司或外面租车公司租车的差旅费如要报销出差补助，必须和租车费用</a:t>
            </a:r>
            <a:r>
              <a:rPr lang="zh-CN" altLang="en-US" sz="2600" b="1" dirty="0" smtClean="0">
                <a:solidFill>
                  <a:srgbClr val="FF0000"/>
                </a:solidFill>
              </a:rPr>
              <a:t>同时</a:t>
            </a:r>
            <a:r>
              <a:rPr lang="zh-CN" altLang="en-US" sz="2600" dirty="0" smtClean="0"/>
              <a:t>报销。</a:t>
            </a:r>
            <a:endParaRPr lang="en-US" altLang="zh-CN" sz="2600" dirty="0" smtClean="0"/>
          </a:p>
          <a:p>
            <a:pPr>
              <a:lnSpc>
                <a:spcPts val="3500"/>
              </a:lnSpc>
              <a:spcBef>
                <a:spcPts val="1200"/>
              </a:spcBef>
            </a:pPr>
            <a:r>
              <a:rPr lang="en-US" altLang="zh-CN" sz="2600" dirty="0" smtClean="0"/>
              <a:t>8</a:t>
            </a:r>
            <a:r>
              <a:rPr lang="zh-CN" altLang="en-US" sz="2600" dirty="0" smtClean="0"/>
              <a:t>、高铁票及时在车站</a:t>
            </a:r>
            <a:r>
              <a:rPr lang="zh-CN" altLang="en-US" sz="2600" b="1" dirty="0" smtClean="0">
                <a:solidFill>
                  <a:srgbClr val="FF0000"/>
                </a:solidFill>
              </a:rPr>
              <a:t>取票</a:t>
            </a:r>
            <a:r>
              <a:rPr lang="zh-CN" altLang="en-US" sz="2600" dirty="0" smtClean="0"/>
              <a:t>。</a:t>
            </a:r>
            <a:endParaRPr lang="en-US" altLang="zh-CN" sz="2600" dirty="0" smtClean="0"/>
          </a:p>
          <a:p>
            <a:pPr>
              <a:lnSpc>
                <a:spcPts val="4000"/>
              </a:lnSpc>
              <a:spcBef>
                <a:spcPts val="1200"/>
              </a:spcBef>
            </a:pPr>
            <a:endParaRPr lang="en-US" altLang="zh-CN" sz="2600" dirty="0" smtClean="0"/>
          </a:p>
          <a:p>
            <a:endParaRPr lang="zh-CN" altLang="en-US" sz="2000" dirty="0"/>
          </a:p>
        </p:txBody>
      </p:sp>
      <p:sp>
        <p:nvSpPr>
          <p:cNvPr id="4" name="标题 1"/>
          <p:cNvSpPr txBox="1">
            <a:spLocks/>
          </p:cNvSpPr>
          <p:nvPr/>
        </p:nvSpPr>
        <p:spPr>
          <a:xfrm>
            <a:off x="360000" y="360000"/>
            <a:ext cx="8229600" cy="1066800"/>
          </a:xfrm>
          <a:prstGeom prst="rect">
            <a:avLst/>
          </a:prstGeom>
        </p:spPr>
        <p:txBody>
          <a:bodyPr vert="horz" anchor="ctr">
            <a:normAutofit/>
          </a:bodyPr>
          <a:lstStyle/>
          <a:p>
            <a:pPr lvl="0">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差旅费</a:t>
            </a:r>
            <a:endParaRPr lang="zh-CN" alt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7456" y="1380122"/>
            <a:ext cx="8393016" cy="4929198"/>
          </a:xfrm>
        </p:spPr>
        <p:txBody>
          <a:bodyPr>
            <a:normAutofit/>
          </a:bodyPr>
          <a:lstStyle/>
          <a:p>
            <a:pPr>
              <a:lnSpc>
                <a:spcPts val="4000"/>
              </a:lnSpc>
              <a:spcBef>
                <a:spcPts val="1200"/>
              </a:spcBef>
            </a:pPr>
            <a:r>
              <a:rPr lang="en-US" altLang="zh-CN" sz="2600" dirty="0" smtClean="0"/>
              <a:t>9</a:t>
            </a:r>
            <a:r>
              <a:rPr lang="zh-CN" altLang="en-US" sz="2600" dirty="0" smtClean="0"/>
              <a:t>、自驾车出差报销仅限使用</a:t>
            </a:r>
            <a:r>
              <a:rPr lang="zh-CN" altLang="en-US" sz="2600" b="1" dirty="0" smtClean="0">
                <a:solidFill>
                  <a:srgbClr val="FF0000"/>
                </a:solidFill>
              </a:rPr>
              <a:t>外来科研经费</a:t>
            </a:r>
            <a:r>
              <a:rPr lang="zh-CN" altLang="en-US" sz="2600" dirty="0" smtClean="0"/>
              <a:t>（包括纵向科研和横向科研经费，不含学校配套），</a:t>
            </a:r>
            <a:r>
              <a:rPr lang="zh-CN" altLang="en-US" sz="2600" b="1" dirty="0" smtClean="0">
                <a:solidFill>
                  <a:srgbClr val="FF0000"/>
                </a:solidFill>
              </a:rPr>
              <a:t>凭住宿费和过路过桥费</a:t>
            </a:r>
            <a:r>
              <a:rPr lang="zh-CN" altLang="en-US" sz="2600" dirty="0" smtClean="0"/>
              <a:t>报销伙食补助，</a:t>
            </a:r>
            <a:r>
              <a:rPr lang="zh-CN" altLang="en-US" sz="2600" b="1" dirty="0" smtClean="0">
                <a:solidFill>
                  <a:srgbClr val="FF0000"/>
                </a:solidFill>
              </a:rPr>
              <a:t>公杂费不再发放</a:t>
            </a:r>
            <a:r>
              <a:rPr lang="zh-CN" altLang="en-US" sz="2600" dirty="0" smtClean="0"/>
              <a:t>。（汽油费</a:t>
            </a:r>
            <a:r>
              <a:rPr lang="zh-CN" altLang="en-US" sz="2600" b="1" dirty="0" smtClean="0">
                <a:solidFill>
                  <a:srgbClr val="FF0000"/>
                </a:solidFill>
              </a:rPr>
              <a:t>充值发票</a:t>
            </a:r>
            <a:r>
              <a:rPr lang="zh-CN" altLang="en-US" sz="2600" dirty="0" smtClean="0"/>
              <a:t>不允许报销）</a:t>
            </a:r>
            <a:endParaRPr lang="en-US" altLang="zh-CN" sz="2600" dirty="0" smtClean="0"/>
          </a:p>
          <a:p>
            <a:pPr>
              <a:lnSpc>
                <a:spcPts val="4000"/>
              </a:lnSpc>
              <a:spcBef>
                <a:spcPts val="1200"/>
              </a:spcBef>
            </a:pPr>
            <a:endParaRPr lang="en-US" altLang="zh-CN" sz="2600" dirty="0" smtClean="0"/>
          </a:p>
          <a:p>
            <a:pPr>
              <a:lnSpc>
                <a:spcPts val="4000"/>
              </a:lnSpc>
              <a:spcBef>
                <a:spcPts val="1200"/>
              </a:spcBef>
              <a:buNone/>
            </a:pPr>
            <a:endParaRPr lang="en-US" altLang="zh-CN" sz="2600" dirty="0" smtClean="0"/>
          </a:p>
          <a:p>
            <a:pPr>
              <a:lnSpc>
                <a:spcPts val="4000"/>
              </a:lnSpc>
              <a:spcBef>
                <a:spcPts val="1200"/>
              </a:spcBef>
            </a:pPr>
            <a:endParaRPr lang="en-US" altLang="zh-CN" sz="2600" dirty="0" smtClean="0"/>
          </a:p>
          <a:p>
            <a:pPr>
              <a:lnSpc>
                <a:spcPts val="4000"/>
              </a:lnSpc>
              <a:spcBef>
                <a:spcPts val="1200"/>
              </a:spcBef>
            </a:pPr>
            <a:endParaRPr lang="en-US" altLang="zh-CN" sz="2600" dirty="0" smtClean="0"/>
          </a:p>
          <a:p>
            <a:endParaRPr lang="zh-CN" altLang="en-US" dirty="0"/>
          </a:p>
        </p:txBody>
      </p:sp>
      <p:pic>
        <p:nvPicPr>
          <p:cNvPr id="5" name="图片 4" descr="微信图片_20191105222759.jpg"/>
          <p:cNvPicPr>
            <a:picLocks noChangeAspect="1"/>
          </p:cNvPicPr>
          <p:nvPr/>
        </p:nvPicPr>
        <p:blipFill>
          <a:blip r:embed="rId2" cstate="print"/>
          <a:srcRect t="4200" r="1068" b="54200"/>
          <a:stretch>
            <a:fillRect/>
          </a:stretch>
        </p:blipFill>
        <p:spPr>
          <a:xfrm>
            <a:off x="1475656" y="3501008"/>
            <a:ext cx="5760640" cy="2852936"/>
          </a:xfrm>
          <a:prstGeom prst="rect">
            <a:avLst/>
          </a:prstGeom>
        </p:spPr>
      </p:pic>
      <p:sp>
        <p:nvSpPr>
          <p:cNvPr id="4" name="标题 1"/>
          <p:cNvSpPr txBox="1">
            <a:spLocks/>
          </p:cNvSpPr>
          <p:nvPr/>
        </p:nvSpPr>
        <p:spPr>
          <a:xfrm>
            <a:off x="360000" y="360000"/>
            <a:ext cx="8229600" cy="1066800"/>
          </a:xfrm>
          <a:prstGeom prst="rect">
            <a:avLst/>
          </a:prstGeom>
        </p:spPr>
        <p:txBody>
          <a:bodyPr vert="horz" anchor="ctr">
            <a:normAutofit/>
          </a:bodyPr>
          <a:lstStyle/>
          <a:p>
            <a:pPr lvl="0">
              <a:spcBef>
                <a:spcPct val="0"/>
              </a:spcBef>
            </a:pP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财务报销注意事项</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
            </a:r>
            <a:r>
              <a:rPr lang="zh-CN" altLang="en-US" sz="4000" dirty="0" smtClean="0">
                <a:solidFill>
                  <a:schemeClr val="tx2"/>
                </a:solidFill>
                <a:latin typeface="+mj-lt"/>
                <a:ea typeface="+mj-ea"/>
                <a:cs typeface="+mj-cs"/>
              </a:rPr>
              <a:t>差旅费</a:t>
            </a:r>
            <a:endParaRPr lang="zh-CN" alt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3424</TotalTime>
  <Words>2010</Words>
  <Application>Microsoft Office PowerPoint</Application>
  <PresentationFormat>全屏显示(4:3)</PresentationFormat>
  <Paragraphs>111</Paragraphs>
  <Slides>30</Slides>
  <Notes>3</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都市</vt:lpstr>
      <vt:lpstr>财务报销注意事项</vt:lpstr>
      <vt:lpstr>幻灯片 2</vt:lpstr>
      <vt:lpstr>财务报销注意事项</vt:lpstr>
      <vt:lpstr>财务报销注意事项——办公费</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重点关注文件： 1、关于印发《财务报销管理规定》的通知（湖师院校办发[2019]4号） 2、关于印发《经费审批管理办法（试行）》的通知（湖师院发〔2019〕4 号）  3、关于印发《差旅费管理办法》的通知（湖师院校办发〔2017〕55号）</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财务报销注意事项</dc:title>
  <dc:creator>administrator</dc:creator>
  <cp:lastModifiedBy>微软用户</cp:lastModifiedBy>
  <cp:revision>351</cp:revision>
  <dcterms:created xsi:type="dcterms:W3CDTF">2018-09-19T03:00:33Z</dcterms:created>
  <dcterms:modified xsi:type="dcterms:W3CDTF">2020-11-05T04:53:22Z</dcterms:modified>
</cp:coreProperties>
</file>