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5" r:id="rId3"/>
  </p:sldMasterIdLst>
  <p:notesMasterIdLst>
    <p:notesMasterId r:id="rId12"/>
  </p:notesMasterIdLst>
  <p:sldIdLst>
    <p:sldId id="1762" r:id="rId4"/>
    <p:sldId id="1772" r:id="rId5"/>
    <p:sldId id="1773" r:id="rId6"/>
    <p:sldId id="1748" r:id="rId7"/>
    <p:sldId id="1774" r:id="rId8"/>
    <p:sldId id="1755" r:id="rId9"/>
    <p:sldId id="1758" r:id="rId10"/>
    <p:sldId id="1759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E42"/>
    <a:srgbClr val="A80C26"/>
    <a:srgbClr val="2261A6"/>
    <a:srgbClr val="DF2736"/>
    <a:srgbClr val="E6E6E6"/>
    <a:srgbClr val="495ADB"/>
    <a:srgbClr val="544DD7"/>
    <a:srgbClr val="08071F"/>
    <a:srgbClr val="15889C"/>
    <a:srgbClr val="E14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 userDrawn="1"/>
        </p:nvSpPr>
        <p:spPr>
          <a:xfrm>
            <a:off x="0" y="2305050"/>
            <a:ext cx="12192000" cy="4552950"/>
          </a:xfrm>
          <a:custGeom>
            <a:avLst/>
            <a:gdLst>
              <a:gd name="connsiteX0" fmla="*/ 0 w 12192000"/>
              <a:gd name="connsiteY0" fmla="*/ 0 h 3924300"/>
              <a:gd name="connsiteX1" fmla="*/ 12192000 w 12192000"/>
              <a:gd name="connsiteY1" fmla="*/ 0 h 3924300"/>
              <a:gd name="connsiteX2" fmla="*/ 12192000 w 12192000"/>
              <a:gd name="connsiteY2" fmla="*/ 3924300 h 3924300"/>
              <a:gd name="connsiteX3" fmla="*/ 0 w 12192000"/>
              <a:gd name="connsiteY3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24300">
                <a:moveTo>
                  <a:pt x="0" y="0"/>
                </a:moveTo>
                <a:lnTo>
                  <a:pt x="12192000" y="0"/>
                </a:lnTo>
                <a:lnTo>
                  <a:pt x="12192000" y="3924300"/>
                </a:lnTo>
                <a:lnTo>
                  <a:pt x="0" y="3924300"/>
                </a:lnTo>
                <a:close/>
              </a:path>
            </a:pathLst>
          </a:custGeom>
          <a:blipFill>
            <a:blip r:embed="rId2"/>
            <a:srcRect/>
            <a:stretch>
              <a:fillRect t="-6938" b="-1127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202287" y="2365231"/>
            <a:ext cx="5787426" cy="442973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202287" y="1130300"/>
            <a:ext cx="5787426" cy="1174750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639109" y="3323381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39109" y="3631933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828472" y="3133271"/>
            <a:ext cx="4535055" cy="656792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822699" y="4069216"/>
            <a:ext cx="4546600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7139655" y="3519599"/>
            <a:ext cx="39852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7139655" y="4738990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7139655" y="5054624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8" name="任意多边形: 形状 17"/>
          <p:cNvSpPr/>
          <p:nvPr userDrawn="1"/>
        </p:nvSpPr>
        <p:spPr>
          <a:xfrm rot="5400000">
            <a:off x="-47170" y="47170"/>
            <a:ext cx="6858000" cy="6763659"/>
          </a:xfrm>
          <a:custGeom>
            <a:avLst/>
            <a:gdLst>
              <a:gd name="connsiteX0" fmla="*/ 0 w 12192000"/>
              <a:gd name="connsiteY0" fmla="*/ 0 h 3924300"/>
              <a:gd name="connsiteX1" fmla="*/ 12192000 w 12192000"/>
              <a:gd name="connsiteY1" fmla="*/ 0 h 3924300"/>
              <a:gd name="connsiteX2" fmla="*/ 12192000 w 12192000"/>
              <a:gd name="connsiteY2" fmla="*/ 3924300 h 3924300"/>
              <a:gd name="connsiteX3" fmla="*/ 0 w 12192000"/>
              <a:gd name="connsiteY3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24300">
                <a:moveTo>
                  <a:pt x="0" y="0"/>
                </a:moveTo>
                <a:lnTo>
                  <a:pt x="12192000" y="0"/>
                </a:lnTo>
                <a:lnTo>
                  <a:pt x="12192000" y="3924300"/>
                </a:lnTo>
                <a:lnTo>
                  <a:pt x="0" y="3924300"/>
                </a:lnTo>
                <a:close/>
              </a:path>
            </a:pathLst>
          </a:custGeom>
          <a:blipFill>
            <a:blip r:embed="rId2"/>
            <a:srcRect/>
            <a:stretch>
              <a:fillRect l="-7744" t="28757" r="-7744" b="-248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2167890" y="1652270"/>
            <a:ext cx="7772400" cy="1470025"/>
          </a:xfrm>
        </p:spPr>
        <p:txBody>
          <a:bodyPr vert="horz" wrap="square" lIns="91440" tIns="45720" rIns="91440" bIns="45720" anchor="ctr"/>
          <a:p>
            <a:pPr algn="ctr" eaLnBrk="1" hangingPunct="1">
              <a:buClrTx/>
              <a:buSzTx/>
              <a:buFontTx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届环境设计专业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" name="TextBox 3"/>
          <p:cNvSpPr txBox="1"/>
          <p:nvPr/>
        </p:nvSpPr>
        <p:spPr>
          <a:xfrm>
            <a:off x="2256155" y="3032760"/>
            <a:ext cx="79295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毕业设计（报告）时间安排与成果要求</a:t>
            </a:r>
            <a:endParaRPr lang="zh-CN" altLang="en-US" sz="3200" b="1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" name="TextBox 4"/>
          <p:cNvSpPr txBox="1"/>
          <p:nvPr/>
        </p:nvSpPr>
        <p:spPr>
          <a:xfrm>
            <a:off x="5417503" y="4739005"/>
            <a:ext cx="1439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Calibri" panose="020F0502020204030204" charset="0"/>
              </a:rPr>
              <a:t>2021-06</a:t>
            </a:r>
            <a:endParaRPr lang="en-US" altLang="zh-CN" sz="2800" dirty="0">
              <a:latin typeface="Calibri" panose="020F0502020204030204" charset="0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6370" y="142240"/>
            <a:ext cx="1512570" cy="568325"/>
          </a:xfrm>
          <a:prstGeom prst="rect">
            <a:avLst/>
          </a:prstGeom>
        </p:spPr>
      </p:pic>
      <p:grpSp>
        <p:nvGrpSpPr>
          <p:cNvPr id="1073742852" name="组合 1073742851"/>
          <p:cNvGrpSpPr/>
          <p:nvPr/>
        </p:nvGrpSpPr>
        <p:grpSpPr>
          <a:xfrm>
            <a:off x="132080" y="151130"/>
            <a:ext cx="2753995" cy="417195"/>
            <a:chOff x="2880" y="2532"/>
            <a:chExt cx="5940" cy="900"/>
          </a:xfrm>
        </p:grpSpPr>
        <p:pic>
          <p:nvPicPr>
            <p:cNvPr id="1073742850" name="图片 1073742849" descr="校名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0" y="2532"/>
              <a:ext cx="4680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51" name="图片 1073742850" descr="2014红校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" y="2532"/>
              <a:ext cx="900" cy="9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78585" y="398780"/>
            <a:ext cx="8879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/>
              <a:t>环境设计专业毕业设计、毕业设计报告学时</a:t>
            </a:r>
            <a:r>
              <a:rPr lang="zh-CN" altLang="en-US" sz="2400"/>
              <a:t>学分</a:t>
            </a:r>
            <a:endParaRPr lang="zh-CN" altLang="en-US" sz="2400"/>
          </a:p>
        </p:txBody>
      </p:sp>
      <p:sp>
        <p:nvSpPr>
          <p:cNvPr id="7" name="íş1îḑè"/>
          <p:cNvSpPr/>
          <p:nvPr/>
        </p:nvSpPr>
        <p:spPr bwMode="auto">
          <a:xfrm>
            <a:off x="845185" y="33136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24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940" y="1290955"/>
            <a:ext cx="1086612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毕业设计：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学分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毕业设计报告：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学分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教学目标：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检阅同学们大学四年的学习情况。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让同学们在毕业设计的创作中将所学的各门基础知识融会贯通，将理论联系实际，不断挖掘设计潜力，进一步提高专业技能水平和文化艺术修养。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为考研复试和就业面试积累优秀方案。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78585" y="398780"/>
            <a:ext cx="8879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/>
              <a:t>2022届环境设计专业毕业设计选题方式</a:t>
            </a:r>
            <a:endParaRPr lang="zh-CN" altLang="en-US" sz="2400"/>
          </a:p>
        </p:txBody>
      </p:sp>
      <p:sp>
        <p:nvSpPr>
          <p:cNvPr id="7" name="íş1îḑè"/>
          <p:cNvSpPr/>
          <p:nvPr/>
        </p:nvSpPr>
        <p:spPr bwMode="auto">
          <a:xfrm>
            <a:off x="845185" y="33136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24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120" y="1291590"/>
            <a:ext cx="11430635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1.以工作室为单位进行毕业设计选题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学生在工作室内选择导师，确定毕业设计题目，开展毕设创作工作。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2.各个工作室导师指导名额（教授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不多于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人，副教授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不多于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人，讲师不多于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人）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住宅室内设计工作室：单炜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；曾强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；章萍芳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；孙健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景观环境设计工作室：鲁海峰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；刘佳妮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；毛琦红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建筑与公共空间设计工作室：王丽晖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；曾强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；章萍芳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；刘佳妮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展示与公共艺术设计工作室：杨子奇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；孙健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；孙斌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78585" y="398780"/>
            <a:ext cx="6254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/>
              <a:t>2022</a:t>
            </a:r>
            <a:r>
              <a:rPr lang="zh-CN" altLang="en-US" sz="2400"/>
              <a:t>届环境设计专业毕业设计时间</a:t>
            </a:r>
            <a:r>
              <a:rPr lang="zh-CN" altLang="en-US" sz="2400"/>
              <a:t>安排</a:t>
            </a:r>
            <a:endParaRPr lang="zh-CN" altLang="en-US" sz="2400"/>
          </a:p>
        </p:txBody>
      </p:sp>
      <p:sp>
        <p:nvSpPr>
          <p:cNvPr id="7" name="íş1îḑè"/>
          <p:cNvSpPr/>
          <p:nvPr/>
        </p:nvSpPr>
        <p:spPr bwMode="auto">
          <a:xfrm>
            <a:off x="845185" y="33136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24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1270" y="1069340"/>
          <a:ext cx="1225105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895"/>
                <a:gridCol w="2087245"/>
                <a:gridCol w="4295775"/>
                <a:gridCol w="5184140"/>
              </a:tblGrid>
              <a:tr h="467995">
                <a:tc>
                  <a:txBody>
                    <a:bodyPr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序号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内     容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注意事项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9105">
                <a:tc>
                  <a:txBody>
                    <a:bodyPr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en-US" altLang="zh-CN" sz="1800" dirty="0" smtClean="0"/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2021</a:t>
                      </a:r>
                      <a:r>
                        <a:rPr lang="zh-CN" altLang="en-US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r>
                        <a:rPr lang="zh-CN" altLang="en-US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月下旬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毕业设计学生选题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以工作室为单位开展出题、选题工作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en-US" altLang="zh-CN" sz="1800" dirty="0" smtClean="0"/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2021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年</a:t>
                      </a:r>
                      <a:r>
                        <a:rPr lang="en-US" altLang="zh-CN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月中旬</a:t>
                      </a:r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教师向学生下达毕业设计任务书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及时向教师索取毕业设计任务书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3870">
                <a:tc>
                  <a:txBody>
                    <a:bodyPr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en-US" altLang="zh-CN" sz="1800" dirty="0" smtClean="0"/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第</a:t>
                      </a: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7</a:t>
                      </a:r>
                      <a:r>
                        <a:rPr lang="zh-CN" altLang="en-US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学期第</a:t>
                      </a: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4</a:t>
                      </a:r>
                      <a:r>
                        <a:rPr lang="zh-CN" altLang="en-US" sz="18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周</a:t>
                      </a:r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  <a:sym typeface="+mn-ea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参加开题报告会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认真填写开题报告，制作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ppt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参加开题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答辩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3140">
                <a:tc>
                  <a:txBody>
                    <a:bodyPr/>
                    <a:p>
                      <a:pPr algn="ctr"/>
                      <a:r>
                        <a:rPr lang="en-US" altLang="zh-CN" sz="1800" dirty="0" smtClean="0"/>
                        <a:t>4</a:t>
                      </a:r>
                      <a:endParaRPr lang="en-US" altLang="zh-CN" sz="1800" dirty="0" smtClean="0"/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第</a:t>
                      </a:r>
                      <a:r>
                        <a:rPr lang="en-US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学期</a:t>
                      </a:r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学生：毕业设计、制作；毕业设计报告撰写；填写设计日志。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教师：指导学生；填写指导记录。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不得抄袭，及时与指导教师沟通，认真填写指导记录。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505">
                <a:tc>
                  <a:txBody>
                    <a:bodyPr/>
                    <a:p>
                      <a:pPr algn="ctr"/>
                      <a:r>
                        <a:rPr lang="en-US" altLang="zh-CN" sz="1800" dirty="0" smtClean="0"/>
                        <a:t>5</a:t>
                      </a:r>
                      <a:endParaRPr lang="en-US" altLang="zh-CN" sz="1800" dirty="0" smtClean="0"/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第</a:t>
                      </a:r>
                      <a:r>
                        <a:rPr lang="en-US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7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学期</a:t>
                      </a:r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第</a:t>
                      </a:r>
                      <a:r>
                        <a:rPr lang="en-US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15-16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周</a:t>
                      </a:r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中期检查（学院、系、教研室对教师和学生的指导记录检查）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8439" marR="98439" marT="49219" marB="4921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4930">
                <a:tc>
                  <a:txBody>
                    <a:bodyPr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6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en-US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2022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年</a:t>
                      </a:r>
                      <a:r>
                        <a:rPr lang="en-US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4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月中下旬</a:t>
                      </a:r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毕业设计展、毕业设计（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报告）答辩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按时参加毕业答辩，未及时参加的和答辩未通过的，在国家规定的学制内参加下一届答辩，本届将不能毕业（考研复试若与毕业设计答辩时间冲突可申请补答辩）。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7075"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  7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/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en-US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2022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年</a:t>
                      </a:r>
                      <a:r>
                        <a:rPr lang="en-US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5</a:t>
                      </a:r>
                      <a:r>
                        <a:rPr lang="zh-CN" altLang="en-US" sz="1800" kern="1200" dirty="0" smtClean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月</a:t>
                      </a:r>
                      <a:endParaRPr lang="zh-CN" altLang="en-US" sz="1800" kern="1200" dirty="0" smtClean="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/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资料归集与总结</a:t>
                      </a: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8439" marR="98439" marT="49219" marB="49219"/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39" marR="98439" marT="49219" marB="49219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/>
          <p:nvPr/>
        </p:nvSpPr>
        <p:spPr>
          <a:xfrm>
            <a:off x="514985" y="1067118"/>
            <a:ext cx="1085850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（一）、室内设计项目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 图纸内容要求：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家装以大户型为主，不小于</a:t>
            </a:r>
            <a:r>
              <a:rPr lang="en-US" altLang="zh-CN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140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平方米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90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平方米以下小户型需设计2个以上方案；公装不小于</a:t>
            </a:r>
            <a:r>
              <a:rPr lang="en-US" altLang="zh-CN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00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平方米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。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要求做到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定造型、定材料、定尺寸、定色彩、定施工工艺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；成套图纸一般不少于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30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张。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CAD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图必须符合国家工程制图规范。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(1)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平面图（主要表述空间分隔、地面铺装、设施、陈设的尺寸、材料、造型等）；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(2)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顶面图（含顶面造型、材质、尺寸、标高、灯位、设备设施等）；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）立面图（须表示空间界面装饰、设施和相应的陈设设计的造型、尺寸、材质等）；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）剖面图（表述施工工艺、内部构造，要求尺寸、材料、构造详细）；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）详图（表述构造节点或主要装饰构件的详细构造、纹样等）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）主要空间的透视效果图不少于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张（手绘和电脑制图均可）。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íş1îḑè"/>
          <p:cNvSpPr/>
          <p:nvPr/>
        </p:nvSpPr>
        <p:spPr bwMode="auto">
          <a:xfrm>
            <a:off x="845185" y="33136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24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8585" y="398780"/>
            <a:ext cx="6254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/>
              <a:t>2022</a:t>
            </a:r>
            <a:r>
              <a:rPr lang="zh-CN" altLang="en-US" sz="2400"/>
              <a:t>届环境设计专业毕业设计成果要求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/>
          <p:nvPr/>
        </p:nvSpPr>
        <p:spPr>
          <a:xfrm>
            <a:off x="500380" y="716915"/>
            <a:ext cx="11351260" cy="60928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ts val="36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（一）室内设计项目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2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、毕业设计物化成果提交要求：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毕业设计（报告）和过程管理材料</a:t>
            </a:r>
            <a:endParaRPr lang="zh-CN" altLang="en-US" sz="2000" b="1" dirty="0">
              <a:latin typeface="宋体" panose="02010600030101010101" pitchFamily="2" charset="-122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ts val="36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设计文本1册 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 用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A3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打印装订成册，图纸内容按以下顺序排列：封面、承诺书、目录、设计说明、设计创意元素来源分析示意图、原始平面图、拆改图、平面布置图、平面铺装图、流线（动线）分析图、各个顶面设计图、各个立面设计图、剖面图、详图、主要空间效果图、模型实物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照片、参考文献、致谢、封底。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展示图版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 将设计作品主要内容（同设计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文本），按照竖向构图编排在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宽80cm高220cm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规格的版面上，每套方案提交不少于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个版面。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实物模型：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选取最能体现设计水平的部分或全部制作模型，模型大小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平方米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左右。</a:t>
            </a:r>
            <a:endParaRPr lang="zh-CN" altLang="en-US" sz="2000" dirty="0">
              <a:latin typeface="宋体" panose="02010600030101010101" pitchFamily="2" charset="-122"/>
              <a:ea typeface="黑体" panose="02010609060101010101" pitchFamily="49" charset="-122"/>
              <a:sym typeface="+mn-ea"/>
            </a:endParaRPr>
          </a:p>
          <a:p>
            <a:pPr algn="l" eaLnBrk="0" hangingPunct="0">
              <a:lnSpc>
                <a:spcPts val="3600"/>
              </a:lnSpc>
              <a:buClrTx/>
              <a:buSzTx/>
              <a:buFontTx/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视频动画：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</a:rPr>
              <a:t>通过lumion等软件沿着方案主要动线渲染动画视频，时间1分钟左右。</a:t>
            </a:r>
            <a:endParaRPr lang="zh-CN" altLang="en-US" sz="2000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" name="íş1îḑè"/>
          <p:cNvSpPr/>
          <p:nvPr/>
        </p:nvSpPr>
        <p:spPr bwMode="auto">
          <a:xfrm>
            <a:off x="845185" y="33136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24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8585" y="398780"/>
            <a:ext cx="6254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/>
              <a:t>2022</a:t>
            </a:r>
            <a:r>
              <a:rPr lang="zh-CN" altLang="en-US" sz="2400"/>
              <a:t>届环境设计专业毕业设计成果要求</a:t>
            </a:r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/>
          <p:nvPr/>
        </p:nvSpPr>
        <p:spPr>
          <a:xfrm>
            <a:off x="500380" y="1479550"/>
            <a:ext cx="1085850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ts val="36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二）景观设计项目：</a:t>
            </a:r>
            <a:endParaRPr lang="zh-CN" altLang="zh-CN" sz="2000" b="1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1</a:t>
            </a:r>
            <a:r>
              <a:rPr lang="zh-CN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、 图纸内容要求：</a:t>
            </a:r>
            <a:endParaRPr lang="zh-CN" altLang="zh-CN" sz="2000" b="1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设计面积不小于10000平方米。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要求做到“定造型、定材料、定尺寸、定色彩、定施工工艺”；成套图纸一般不少于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30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张。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CAD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图必须符合国家工程制图规范。图纸一般包括内容如下：</a:t>
            </a:r>
            <a:endParaRPr lang="zh-CN" altLang="zh-CN" sz="20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）原始平面图（地形）；（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）区位分析图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；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）总平面图；（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）地形改造分析图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；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）功能分区图；（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）路网规划图；（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）流线（动线）分析图；（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8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）水系设计图；（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9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）种植设计图；（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10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）层叠分析图；（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11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）轴线分析图；（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12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）景观建筑设计图；（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13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）各个景观小品及景观节点设计图（含构造、施工详图）；（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14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）鸟瞰图及部分景观节点效果图。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íş1îḑè"/>
          <p:cNvSpPr/>
          <p:nvPr/>
        </p:nvSpPr>
        <p:spPr bwMode="auto">
          <a:xfrm>
            <a:off x="845185" y="33136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24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8585" y="398780"/>
            <a:ext cx="6254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/>
              <a:t>2022</a:t>
            </a:r>
            <a:r>
              <a:rPr lang="zh-CN" altLang="en-US" sz="2400"/>
              <a:t>届环境设计专业毕业设计成果要求</a:t>
            </a:r>
            <a:endParaRPr lang="zh-CN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/>
          <p:nvPr/>
        </p:nvSpPr>
        <p:spPr>
          <a:xfrm>
            <a:off x="500380" y="1045845"/>
            <a:ext cx="10858500" cy="55181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（二）景观设计项目：</a:t>
            </a:r>
            <a:endParaRPr lang="zh-CN" altLang="zh-CN" sz="2000" b="1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2000" b="1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、毕业设计物化成果提交要求：</a:t>
            </a:r>
            <a:endParaRPr lang="zh-CN" altLang="zh-CN" sz="2000" b="1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毕业设计（报告）和过程管理材料</a:t>
            </a:r>
            <a:endParaRPr lang="zh-CN" altLang="zh-CN" sz="2000" dirty="0">
              <a:latin typeface="宋体" panose="02010600030101010101" pitchFamily="2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设计文本1册</a:t>
            </a:r>
            <a:endParaRPr lang="zh-CN" altLang="zh-CN" sz="20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zh-CN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用</a:t>
            </a:r>
            <a:r>
              <a:rPr lang="en-US" altLang="zh-CN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A3</a:t>
            </a:r>
            <a:r>
              <a:rPr lang="zh-CN" altLang="zh-CN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打印装订成册，</a:t>
            </a:r>
            <a:r>
              <a:rPr lang="zh-CN" altLang="en-US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图纸内容按以下顺序排列：</a:t>
            </a:r>
            <a:r>
              <a:rPr lang="zh-CN" altLang="zh-CN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封面、 承诺书、目录 、设计说明、设计创意元素来源分析示意图、 原始平面图、区位分析图、总平面图、地形改造分析图、功能分区图、路网规划图、流线（动线）分析图、水系设计图、种植设计图、层叠分析图、轴线分析图、景观建筑设计图、各个景观小品及景观节点设计图（含构造、施工详图）、鸟瞰图及部分景观节点效果图、实物模型</a:t>
            </a:r>
            <a:r>
              <a:rPr lang="zh-CN" altLang="zh-CN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照片、参考文献、致谢、封底。</a:t>
            </a:r>
            <a:endParaRPr lang="zh-CN" altLang="zh-CN" sz="20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展示图版：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将设计作品主要内容（同设计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文本）按照竖向构图编排在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宽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80cm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高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220cm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规格的版面上，每套方案）提交不少于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个版面。</a:t>
            </a:r>
            <a:endParaRPr lang="zh-CN" altLang="zh-CN" sz="20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实物模型：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选取最能体现设计水平的部分或全部制作模型，模型大小</a:t>
            </a:r>
            <a:r>
              <a:rPr lang="en-US" altLang="zh-CN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平方米左右。</a:t>
            </a:r>
            <a:endParaRPr lang="zh-CN" altLang="en-US" sz="2000" dirty="0">
              <a:latin typeface="宋体" panose="02010600030101010101" pitchFamily="2" charset="-122"/>
              <a:ea typeface="黑体" panose="02010609060101010101" pitchFamily="49" charset="-122"/>
              <a:sym typeface="+mn-ea"/>
            </a:endParaRPr>
          </a:p>
          <a:p>
            <a:pPr algn="l" ea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视频动画：</a:t>
            </a:r>
            <a:r>
              <a:rPr lang="zh-CN" altLang="en-US" sz="2000" dirty="0"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通过lumion等软件沿着方案主要动线渲染动画视频，时间1分钟左右。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íş1îḑè"/>
          <p:cNvSpPr/>
          <p:nvPr/>
        </p:nvSpPr>
        <p:spPr bwMode="auto">
          <a:xfrm>
            <a:off x="845185" y="331363"/>
            <a:ext cx="828092" cy="595554"/>
          </a:xfrm>
          <a:prstGeom prst="parallelogram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p>
            <a:pPr algn="ctr"/>
            <a:r>
              <a:rPr lang="en-US" altLang="zh-CN" sz="24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24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8585" y="398780"/>
            <a:ext cx="6254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/>
              <a:t>2022</a:t>
            </a:r>
            <a:r>
              <a:rPr lang="zh-CN" altLang="en-US" sz="2400"/>
              <a:t>届环境设计专业毕业设计成果要求</a:t>
            </a:r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eaa56c84-6c12-4812-8d8b-d965020b7c2a}"/>
  <p:tag name="TABLE_ENDDRAG_ORIGIN_RECT" val="964*443"/>
  <p:tag name="TABLE_ENDDRAG_RECT" val="0*84*964*444"/>
</p:tagLst>
</file>

<file path=ppt/tags/tag2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40fa917-312c-4302-8b43-b62bb8434e90"/>
</p:tagLst>
</file>

<file path=ppt/theme/theme1.xml><?xml version="1.0" encoding="utf-8"?>
<a:theme xmlns:a="http://schemas.openxmlformats.org/drawingml/2006/main" name="主题5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2244</Words>
  <Application>WPS 演示</Application>
  <PresentationFormat>宽屏</PresentationFormat>
  <Paragraphs>144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Segoe UI Light</vt:lpstr>
      <vt:lpstr>微软雅黑</vt:lpstr>
      <vt:lpstr>黑体</vt:lpstr>
      <vt:lpstr>Calibri</vt:lpstr>
      <vt:lpstr>Impact</vt:lpstr>
      <vt:lpstr>Arial Unicode MS</vt:lpstr>
      <vt:lpstr>Century Gothic</vt:lpstr>
      <vt:lpstr>主题5</vt:lpstr>
      <vt:lpstr>OfficePLUS</vt:lpstr>
      <vt:lpstr>2022届环境设计专业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刘佳妮</cp:lastModifiedBy>
  <cp:revision>39</cp:revision>
  <cp:lastPrinted>2017-10-26T16:00:00Z</cp:lastPrinted>
  <dcterms:created xsi:type="dcterms:W3CDTF">2017-10-26T16:00:00Z</dcterms:created>
  <dcterms:modified xsi:type="dcterms:W3CDTF">2021-06-28T02:44:13Z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2018-11-16T07:35:48.1262661Z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2052-11.1.0.10578</vt:lpwstr>
  </property>
  <property fmtid="{D5CDD505-2E9C-101B-9397-08002B2CF9AE}" pid="12" name="ICV">
    <vt:lpwstr>B2F6A91F5CDE43C98A468005BA2120BF</vt:lpwstr>
  </property>
</Properties>
</file>