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5" r:id="rId2"/>
  </p:sldMasterIdLst>
  <p:notesMasterIdLst>
    <p:notesMasterId r:id="rId17"/>
  </p:notesMasterIdLst>
  <p:sldIdLst>
    <p:sldId id="1762" r:id="rId3"/>
    <p:sldId id="1748" r:id="rId4"/>
    <p:sldId id="1774" r:id="rId5"/>
    <p:sldId id="1775" r:id="rId6"/>
    <p:sldId id="1776" r:id="rId7"/>
    <p:sldId id="1777" r:id="rId8"/>
    <p:sldId id="1778" r:id="rId9"/>
    <p:sldId id="1779" r:id="rId10"/>
    <p:sldId id="1780" r:id="rId11"/>
    <p:sldId id="1781" r:id="rId12"/>
    <p:sldId id="1782" r:id="rId13"/>
    <p:sldId id="1783" r:id="rId14"/>
    <p:sldId id="1784" r:id="rId15"/>
    <p:sldId id="1785"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0C26"/>
    <a:srgbClr val="D61E42"/>
    <a:srgbClr val="2261A6"/>
    <a:srgbClr val="DF2736"/>
    <a:srgbClr val="E6E6E6"/>
    <a:srgbClr val="495ADB"/>
    <a:srgbClr val="544DD7"/>
    <a:srgbClr val="08071F"/>
    <a:srgbClr val="15889C"/>
    <a:srgbClr val="E148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2" autoAdjust="0"/>
    <p:restoredTop sz="94660"/>
  </p:normalViewPr>
  <p:slideViewPr>
    <p:cSldViewPr snapToGrid="0">
      <p:cViewPr varScale="1">
        <p:scale>
          <a:sx n="85" d="100"/>
          <a:sy n="85" d="100"/>
        </p:scale>
        <p:origin x="360" y="67"/>
      </p:cViewPr>
      <p:guideLst/>
    </p:cSldViewPr>
  </p:slideViewPr>
  <p:notesTextViewPr>
    <p:cViewPr>
      <p:scale>
        <a:sx n="3" d="2"/>
        <a:sy n="3" d="2"/>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2022/5/27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7.jpe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7" name="任意多边形: 形状 16"/>
          <p:cNvSpPr/>
          <p:nvPr userDrawn="1"/>
        </p:nvSpPr>
        <p:spPr>
          <a:xfrm>
            <a:off x="0" y="2305050"/>
            <a:ext cx="12192000" cy="4552950"/>
          </a:xfrm>
          <a:custGeom>
            <a:avLst/>
            <a:gdLst>
              <a:gd name="connsiteX0" fmla="*/ 0 w 12192000"/>
              <a:gd name="connsiteY0" fmla="*/ 0 h 3924300"/>
              <a:gd name="connsiteX1" fmla="*/ 12192000 w 12192000"/>
              <a:gd name="connsiteY1" fmla="*/ 0 h 3924300"/>
              <a:gd name="connsiteX2" fmla="*/ 12192000 w 12192000"/>
              <a:gd name="connsiteY2" fmla="*/ 3924300 h 3924300"/>
              <a:gd name="connsiteX3" fmla="*/ 0 w 12192000"/>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12192000" h="3924300">
                <a:moveTo>
                  <a:pt x="0" y="0"/>
                </a:moveTo>
                <a:lnTo>
                  <a:pt x="12192000" y="0"/>
                </a:lnTo>
                <a:lnTo>
                  <a:pt x="12192000" y="3924300"/>
                </a:lnTo>
                <a:lnTo>
                  <a:pt x="0" y="3924300"/>
                </a:lnTo>
                <a:close/>
              </a:path>
            </a:pathLst>
          </a:custGeom>
          <a:blipFill>
            <a:blip r:embed="rId2"/>
            <a:srcRect/>
            <a:stretch>
              <a:fillRect t="-6938" b="-1127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01" name="副标题 2"/>
          <p:cNvSpPr>
            <a:spLocks noGrp="1"/>
          </p:cNvSpPr>
          <p:nvPr userDrawn="1">
            <p:ph type="subTitle" idx="1"/>
          </p:nvPr>
        </p:nvSpPr>
        <p:spPr>
          <a:xfrm>
            <a:off x="3202287" y="2365231"/>
            <a:ext cx="5787426" cy="442973"/>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p>
        </p:txBody>
      </p:sp>
      <p:sp>
        <p:nvSpPr>
          <p:cNvPr id="9802" name="标题 1"/>
          <p:cNvSpPr>
            <a:spLocks noGrp="1"/>
          </p:cNvSpPr>
          <p:nvPr userDrawn="1">
            <p:ph type="ctrTitle"/>
          </p:nvPr>
        </p:nvSpPr>
        <p:spPr>
          <a:xfrm>
            <a:off x="3202287" y="1130300"/>
            <a:ext cx="5787426" cy="1174750"/>
          </a:xfrm>
        </p:spPr>
        <p:txBody>
          <a:bodyPr anchor="ctr">
            <a:noAutofit/>
          </a:bodyPr>
          <a:lstStyle>
            <a:lvl1pPr algn="ctr">
              <a:defRPr sz="4000">
                <a:solidFill>
                  <a:schemeClr val="tx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4639109" y="3323381"/>
            <a:ext cx="2913783" cy="248371"/>
          </a:xfrm>
        </p:spPr>
        <p:txBody>
          <a:bodyPr anchor="ctr">
            <a:noAutofit/>
          </a:bodyPr>
          <a:lstStyle>
            <a:lvl1pPr marL="0" indent="0" algn="ct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3"/>
          <p:cNvSpPr>
            <a:spLocks noGrp="1"/>
          </p:cNvSpPr>
          <p:nvPr userDrawn="1">
            <p:ph type="body" sz="quarter" idx="11" hasCustomPrompt="1"/>
          </p:nvPr>
        </p:nvSpPr>
        <p:spPr>
          <a:xfrm>
            <a:off x="4639109" y="3631933"/>
            <a:ext cx="2913783" cy="248371"/>
          </a:xfrm>
        </p:spPr>
        <p:txBody>
          <a:bodyPr anchor="ctr">
            <a:noAutofit/>
          </a:bodyPr>
          <a:lstStyle>
            <a:lvl1pPr marL="0" indent="0" algn="ct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8" name="矩形: 圆角 7"/>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9" name="矩形: 圆角 8"/>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10" name="文本框 9"/>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charset="-122"/>
                <a:ea typeface="微软雅黑" panose="020B0503020204020204" charset="-122"/>
                <a:cs typeface="+mn-ea"/>
                <a:sym typeface="+mn-lt"/>
              </a:rPr>
              <a:t> 微信扫描小程序码，使用微软移动办公黑科技 </a:t>
            </a:r>
            <a:endParaRPr lang="en-US" sz="3200" b="1" kern="0" dirty="0">
              <a:latin typeface="微软雅黑" panose="020B0503020204020204" charset="-122"/>
              <a:ea typeface="微软雅黑" panose="020B0503020204020204" charset="-122"/>
              <a:cs typeface="+mn-ea"/>
              <a:sym typeface="+mn-lt"/>
            </a:endParaRPr>
          </a:p>
        </p:txBody>
      </p:sp>
      <p:cxnSp>
        <p:nvCxnSpPr>
          <p:cNvPr id="11" name="直接连接符 10"/>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17" name="文本框 16"/>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文档 」</a:t>
            </a:r>
            <a:endParaRPr lang="en-US" sz="20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
        <p:nvSpPr>
          <p:cNvPr id="18" name="文本框 17"/>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微软听听文档 」</a:t>
            </a:r>
          </a:p>
        </p:txBody>
      </p:sp>
      <p:sp>
        <p:nvSpPr>
          <p:cNvPr id="19" name="文本框 18"/>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识图 」</a:t>
            </a:r>
          </a:p>
        </p:txBody>
      </p:sp>
      <p:cxnSp>
        <p:nvCxnSpPr>
          <p:cNvPr id="20" name="直接连接符 19"/>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p:cNvPr>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p:cNvPicPr>
            <a:picLocks noChangeAspect="1"/>
          </p:cNvPicPr>
          <p:nvPr userDrawn="1"/>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p:cNvPicPr>
            <a:picLocks noChangeAspect="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0" name="标题 1"/>
          <p:cNvSpPr>
            <a:spLocks noGrp="1"/>
          </p:cNvSpPr>
          <p:nvPr>
            <p:ph type="title"/>
          </p:nvPr>
        </p:nvSpPr>
        <p:spPr>
          <a:xfrm>
            <a:off x="3828472" y="3133271"/>
            <a:ext cx="4535055" cy="656792"/>
          </a:xfrm>
        </p:spPr>
        <p:txBody>
          <a:bodyPr anchor="ctr">
            <a:normAutofit/>
          </a:bodyPr>
          <a:lstStyle>
            <a:lvl1pPr algn="ctr">
              <a:defRPr sz="2400" b="1">
                <a:solidFill>
                  <a:schemeClr val="tx1"/>
                </a:solidFill>
              </a:defRPr>
            </a:lvl1pPr>
          </a:lstStyle>
          <a:p>
            <a:r>
              <a:rPr lang="en-US" altLang="zh-CN" dirty="0"/>
              <a:t>Click to edit Master title style</a:t>
            </a:r>
            <a:endParaRPr lang="zh-CN" altLang="en-US" dirty="0"/>
          </a:p>
        </p:txBody>
      </p:sp>
      <p:sp>
        <p:nvSpPr>
          <p:cNvPr id="21" name="文本占位符 2"/>
          <p:cNvSpPr>
            <a:spLocks noGrp="1"/>
          </p:cNvSpPr>
          <p:nvPr>
            <p:ph type="body" idx="1"/>
          </p:nvPr>
        </p:nvSpPr>
        <p:spPr>
          <a:xfrm>
            <a:off x="3822699" y="4069216"/>
            <a:ext cx="4546600" cy="1015623"/>
          </a:xfrm>
        </p:spPr>
        <p:txBody>
          <a:bodyPr anchor="t">
            <a:normAutofit/>
          </a:bodyPr>
          <a:lstStyle>
            <a:lvl1pPr marL="0" indent="0" algn="ctr">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p:cNvSpPr>
            <a:spLocks noGrp="1"/>
          </p:cNvSpPr>
          <p:nvPr>
            <p:ph type="ftr" sz="quarter" idx="11"/>
          </p:nvPr>
        </p:nvSpPr>
        <p:spPr/>
        <p:txBody>
          <a:bodyPr/>
          <a:lstStyle/>
          <a:p>
            <a:r>
              <a:rPr lang="en-US" altLang="zh-CN"/>
              <a:t>www.islide.cc</a:t>
            </a:r>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4" name="页脚占位符 3"/>
          <p:cNvSpPr>
            <a:spLocks noGrp="1"/>
          </p:cNvSpPr>
          <p:nvPr>
            <p:ph type="ftr" sz="quarter" idx="11"/>
          </p:nvPr>
        </p:nvSpPr>
        <p:spPr/>
        <p:txBody>
          <a:bodyPr/>
          <a:lstStyle/>
          <a:p>
            <a:r>
              <a:rPr lang="en-US" altLang="zh-CN"/>
              <a:t>www.islide.cc</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13" name="标题 1"/>
          <p:cNvSpPr>
            <a:spLocks noGrp="1"/>
          </p:cNvSpPr>
          <p:nvPr>
            <p:ph type="ctrTitle" hasCustomPrompt="1"/>
          </p:nvPr>
        </p:nvSpPr>
        <p:spPr>
          <a:xfrm>
            <a:off x="7139655" y="3519599"/>
            <a:ext cx="3985202" cy="865136"/>
          </a:xfrm>
        </p:spPr>
        <p:txBody>
          <a:bodyPr anchor="ctr">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4" name="文本占位符 62"/>
          <p:cNvSpPr>
            <a:spLocks noGrp="1"/>
          </p:cNvSpPr>
          <p:nvPr>
            <p:ph type="body" sz="quarter" idx="17" hasCustomPrompt="1"/>
          </p:nvPr>
        </p:nvSpPr>
        <p:spPr>
          <a:xfrm>
            <a:off x="7139655" y="4738990"/>
            <a:ext cx="3985202"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Signature</a:t>
            </a:r>
          </a:p>
        </p:txBody>
      </p:sp>
      <p:sp>
        <p:nvSpPr>
          <p:cNvPr id="15" name="文本占位符 62"/>
          <p:cNvSpPr>
            <a:spLocks noGrp="1"/>
          </p:cNvSpPr>
          <p:nvPr>
            <p:ph type="body" sz="quarter" idx="18" hasCustomPrompt="1"/>
          </p:nvPr>
        </p:nvSpPr>
        <p:spPr>
          <a:xfrm>
            <a:off x="7139655" y="5054624"/>
            <a:ext cx="3985202"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
        <p:nvSpPr>
          <p:cNvPr id="18" name="任意多边形: 形状 17"/>
          <p:cNvSpPr/>
          <p:nvPr userDrawn="1"/>
        </p:nvSpPr>
        <p:spPr>
          <a:xfrm rot="5400000">
            <a:off x="-47170" y="47170"/>
            <a:ext cx="6858000" cy="6763659"/>
          </a:xfrm>
          <a:custGeom>
            <a:avLst/>
            <a:gdLst>
              <a:gd name="connsiteX0" fmla="*/ 0 w 12192000"/>
              <a:gd name="connsiteY0" fmla="*/ 0 h 3924300"/>
              <a:gd name="connsiteX1" fmla="*/ 12192000 w 12192000"/>
              <a:gd name="connsiteY1" fmla="*/ 0 h 3924300"/>
              <a:gd name="connsiteX2" fmla="*/ 12192000 w 12192000"/>
              <a:gd name="connsiteY2" fmla="*/ 3924300 h 3924300"/>
              <a:gd name="connsiteX3" fmla="*/ 0 w 12192000"/>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12192000" h="3924300">
                <a:moveTo>
                  <a:pt x="0" y="0"/>
                </a:moveTo>
                <a:lnTo>
                  <a:pt x="12192000" y="0"/>
                </a:lnTo>
                <a:lnTo>
                  <a:pt x="12192000" y="3924300"/>
                </a:lnTo>
                <a:lnTo>
                  <a:pt x="0" y="3924300"/>
                </a:lnTo>
                <a:close/>
              </a:path>
            </a:pathLst>
          </a:custGeom>
          <a:blipFill>
            <a:blip r:embed="rId2"/>
            <a:srcRect/>
            <a:stretch>
              <a:fillRect l="-7744" t="28757" r="-7744" b="-248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charset="-122"/>
                <a:cs typeface="Segoe UI Light" panose="020B0502040204020203"/>
              </a:rPr>
              <a:t> 1</a:t>
            </a:r>
            <a:endPar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9600"/>
            <a:r>
              <a:rPr kumimoji="1" lang="en-US" altLang="zh-CN" sz="1000" dirty="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9" name="文本框 8"/>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rPr>
              <a:t>一键调整模板颜色</a:t>
            </a:r>
            <a:endParaRPr lang="en-US" sz="3200" b="1">
              <a:solidFill>
                <a:schemeClr val="tx1">
                  <a:lumMod val="85000"/>
                  <a:lumOff val="15000"/>
                </a:schemeClr>
              </a:solidFill>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1.</a:t>
            </a:r>
            <a:r>
              <a:rPr lang="zh-CN" altLang="en-US" sz="1200" spc="150">
                <a:latin typeface="微软雅黑" panose="020B0503020204020204" charset="-122"/>
                <a:ea typeface="微软雅黑" panose="020B0503020204020204" charset="-122"/>
              </a:rPr>
              <a:t> 选择“设计”</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“变体”</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“颜色”；</a:t>
            </a:r>
            <a:endParaRPr lang="en-US" sz="1200" spc="150">
              <a:latin typeface="微软雅黑" panose="020B0503020204020204" charset="-122"/>
              <a:ea typeface="微软雅黑" panose="020B0503020204020204" charset="-122"/>
            </a:endParaRPr>
          </a:p>
        </p:txBody>
      </p:sp>
      <p:sp>
        <p:nvSpPr>
          <p:cNvPr id="13" name="文本框 12"/>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选择你喜欢的颜色搭配，模板一秒调整为你选颜色。</a:t>
            </a:r>
            <a:endParaRPr lang="en-US" sz="1200" spc="150">
              <a:latin typeface="微软雅黑" panose="020B0503020204020204" charset="-122"/>
              <a:ea typeface="微软雅黑" panose="020B0503020204020204" charset="-122"/>
            </a:endParaRPr>
          </a:p>
        </p:txBody>
      </p:sp>
      <p:pic>
        <p:nvPicPr>
          <p:cNvPr id="14" name="图片 13"/>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p:cNvSpPr/>
          <p:nvPr userDrawn="1"/>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charset="-122"/>
                <a:cs typeface="Segoe UI Light" panose="020B0502040204020203"/>
              </a:rPr>
              <a:t> 2</a:t>
            </a:r>
            <a:endPar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4" name="矩形 3"/>
          <p:cNvSpPr/>
          <p:nvPr userDrawn="1"/>
        </p:nvSpPr>
        <p:spPr>
          <a:xfrm>
            <a:off x="440603" y="182445"/>
            <a:ext cx="777777" cy="246221"/>
          </a:xfrm>
          <a:prstGeom prst="rect">
            <a:avLst/>
          </a:prstGeom>
        </p:spPr>
        <p:txBody>
          <a:bodyPr wrap="none">
            <a:spAutoFit/>
          </a:bodyPr>
          <a:lstStyle/>
          <a:p>
            <a:pPr defTabSz="609600"/>
            <a:r>
              <a:rPr kumimoji="1" lang="en-US" altLang="zh-CN" sz="1000" dirty="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pic>
        <p:nvPicPr>
          <p:cNvPr id="5" name="图片 4"/>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rPr>
              <a:t>随时添加模板样式</a:t>
            </a:r>
            <a:endParaRPr lang="en-US" sz="3200" b="1">
              <a:solidFill>
                <a:schemeClr val="tx1">
                  <a:lumMod val="85000"/>
                  <a:lumOff val="15000"/>
                </a:schemeClr>
              </a:solidFill>
              <a:latin typeface="微软雅黑" panose="020B0503020204020204" charset="-122"/>
              <a:ea typeface="微软雅黑" panose="020B0503020204020204" charset="-122"/>
            </a:endParaRPr>
          </a:p>
        </p:txBody>
      </p:sp>
      <p:sp>
        <p:nvSpPr>
          <p:cNvPr id="8" name="文本框 7"/>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1.</a:t>
            </a:r>
            <a:r>
              <a:rPr lang="zh-CN" altLang="en-US" sz="1200" spc="150">
                <a:latin typeface="微软雅黑" panose="020B0503020204020204" charset="-122"/>
                <a:ea typeface="微软雅黑" panose="020B0503020204020204" charset="-122"/>
              </a:rPr>
              <a:t> 选择“开始”</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“新建幻灯片”；</a:t>
            </a:r>
            <a:endParaRPr lang="en-US" sz="1200" spc="150">
              <a:latin typeface="微软雅黑" panose="020B0503020204020204" charset="-122"/>
              <a:ea typeface="微软雅黑" panose="020B0503020204020204" charset="-122"/>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选择你需要的页面，如封面页，目录页，副标题页，内容页等</a:t>
            </a:r>
            <a:r>
              <a:rPr lang="en-US" altLang="zh-CN" sz="1200" spc="150">
                <a:latin typeface="微软雅黑" panose="020B0503020204020204" charset="-122"/>
                <a:ea typeface="微软雅黑" panose="020B0503020204020204" charset="-122"/>
              </a:rPr>
              <a:t>…</a:t>
            </a:r>
            <a:endParaRPr lang="en-US" sz="1200" spc="150">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4" name="矩形: 圆角 3"/>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pic>
        <p:nvPicPr>
          <p:cNvPr id="5" name="图片 4" descr="图片包含 纵横字谜, 文字&#10;&#10;已生成极高可信度的说明"/>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办公模板更新</a:t>
            </a:r>
            <a:endParaRPr lang="en-US" altLang="zh-CN"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微软</a:t>
            </a:r>
            <a:endParaRPr lang="en-US" altLang="zh-CN"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pic>
        <p:nvPicPr>
          <p:cNvPr id="7" name="图片 6">
            <a:hlinkClick r:id="rId3"/>
          </p:cNvPr>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2167890" y="1652270"/>
            <a:ext cx="7772400" cy="1470025"/>
          </a:xfrm>
        </p:spPr>
        <p:txBody>
          <a:bodyPr vert="horz" wrap="square" lIns="91440" tIns="45720" rIns="91440" bIns="45720" anchor="ctr"/>
          <a:lstStyle/>
          <a:p>
            <a:pPr algn="ctr" eaLnBrk="1" hangingPunct="1">
              <a:buClrTx/>
              <a:buSzTx/>
              <a:buFontTx/>
            </a:pPr>
            <a:r>
              <a:rPr lang="en-US" altLang="zh-CN" sz="3200" spc="300" dirty="0">
                <a:latin typeface="黑体" panose="02010609060101010101" pitchFamily="49" charset="-122"/>
                <a:ea typeface="黑体" panose="02010609060101010101" pitchFamily="49" charset="-122"/>
              </a:rPr>
              <a:t>2023</a:t>
            </a:r>
            <a:r>
              <a:rPr lang="zh-CN" altLang="en-US" sz="3200" spc="300" dirty="0">
                <a:latin typeface="黑体" panose="02010609060101010101" pitchFamily="49" charset="-122"/>
                <a:ea typeface="黑体" panose="02010609060101010101" pitchFamily="49" charset="-122"/>
              </a:rPr>
              <a:t>届视觉传达设计专业</a:t>
            </a:r>
          </a:p>
        </p:txBody>
      </p:sp>
      <p:sp>
        <p:nvSpPr>
          <p:cNvPr id="2051" name="TextBox 3"/>
          <p:cNvSpPr txBox="1"/>
          <p:nvPr/>
        </p:nvSpPr>
        <p:spPr>
          <a:xfrm>
            <a:off x="2256155" y="3032760"/>
            <a:ext cx="7929563" cy="829945"/>
          </a:xfrm>
          <a:prstGeom prst="rect">
            <a:avLst/>
          </a:prstGeom>
          <a:noFill/>
          <a:ln w="9525">
            <a:noFill/>
          </a:ln>
        </p:spPr>
        <p:txBody>
          <a:bodyPr>
            <a:spAutoFit/>
          </a:bodyPr>
          <a:lstStyle/>
          <a:p>
            <a:pPr algn="ctr"/>
            <a:r>
              <a:rPr lang="zh-CN" altLang="en-US" sz="4800" b="1" dirty="0">
                <a:solidFill>
                  <a:srgbClr val="A80C26"/>
                </a:solidFill>
                <a:latin typeface="黑体" panose="02010609060101010101" pitchFamily="49" charset="-122"/>
                <a:ea typeface="黑体" panose="02010609060101010101" pitchFamily="49" charset="-122"/>
              </a:rPr>
              <a:t>毕业设计（报告）工作计划</a:t>
            </a:r>
          </a:p>
        </p:txBody>
      </p:sp>
      <p:sp>
        <p:nvSpPr>
          <p:cNvPr id="2052" name="TextBox 4"/>
          <p:cNvSpPr txBox="1"/>
          <p:nvPr/>
        </p:nvSpPr>
        <p:spPr>
          <a:xfrm>
            <a:off x="5417503" y="4739005"/>
            <a:ext cx="1439862" cy="521970"/>
          </a:xfrm>
          <a:prstGeom prst="rect">
            <a:avLst/>
          </a:prstGeom>
          <a:noFill/>
          <a:ln w="9525">
            <a:noFill/>
          </a:ln>
        </p:spPr>
        <p:txBody>
          <a:bodyPr>
            <a:spAutoFit/>
          </a:bodyPr>
          <a:lstStyle/>
          <a:p>
            <a:r>
              <a:rPr lang="en-US" altLang="zh-CN" sz="2800" dirty="0">
                <a:latin typeface="Calibri" panose="020F0502020204030204" charset="0"/>
              </a:rPr>
              <a:t>2022-06</a:t>
            </a:r>
          </a:p>
        </p:txBody>
      </p:sp>
      <p:pic>
        <p:nvPicPr>
          <p:cNvPr id="2" name="图片 1" descr="未标题-1"/>
          <p:cNvPicPr>
            <a:picLocks noChangeAspect="1"/>
          </p:cNvPicPr>
          <p:nvPr/>
        </p:nvPicPr>
        <p:blipFill>
          <a:blip r:embed="rId2"/>
          <a:stretch>
            <a:fillRect/>
          </a:stretch>
        </p:blipFill>
        <p:spPr>
          <a:xfrm>
            <a:off x="10518140" y="591488"/>
            <a:ext cx="973197" cy="365664"/>
          </a:xfrm>
          <a:prstGeom prst="rect">
            <a:avLst/>
          </a:prstGeom>
        </p:spPr>
      </p:pic>
      <p:grpSp>
        <p:nvGrpSpPr>
          <p:cNvPr id="1073742852" name="组合 1073742851"/>
          <p:cNvGrpSpPr/>
          <p:nvPr/>
        </p:nvGrpSpPr>
        <p:grpSpPr>
          <a:xfrm>
            <a:off x="646430" y="594788"/>
            <a:ext cx="2392045" cy="362364"/>
            <a:chOff x="2880" y="2532"/>
            <a:chExt cx="5940" cy="900"/>
          </a:xfrm>
        </p:grpSpPr>
        <p:pic>
          <p:nvPicPr>
            <p:cNvPr id="1073742850" name="图片 1073742849" descr="校名"/>
            <p:cNvPicPr>
              <a:picLocks noChangeAspect="1"/>
            </p:cNvPicPr>
            <p:nvPr/>
          </p:nvPicPr>
          <p:blipFill>
            <a:blip r:embed="rId3"/>
            <a:stretch>
              <a:fillRect/>
            </a:stretch>
          </p:blipFill>
          <p:spPr>
            <a:xfrm>
              <a:off x="4140" y="2532"/>
              <a:ext cx="4680" cy="795"/>
            </a:xfrm>
            <a:prstGeom prst="rect">
              <a:avLst/>
            </a:prstGeom>
            <a:noFill/>
            <a:ln w="9525">
              <a:noFill/>
            </a:ln>
          </p:spPr>
        </p:pic>
        <p:pic>
          <p:nvPicPr>
            <p:cNvPr id="1073742851" name="图片 1073742850" descr="2014红校标"/>
            <p:cNvPicPr>
              <a:picLocks noChangeAspect="1"/>
            </p:cNvPicPr>
            <p:nvPr/>
          </p:nvPicPr>
          <p:blipFill>
            <a:blip r:embed="rId4"/>
            <a:stretch>
              <a:fillRect/>
            </a:stretch>
          </p:blipFill>
          <p:spPr>
            <a:xfrm>
              <a:off x="2880" y="2532"/>
              <a:ext cx="900" cy="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5124480"/>
          </a:xfrm>
          <a:prstGeom prst="rect">
            <a:avLst/>
          </a:prstGeom>
          <a:noFill/>
        </p:spPr>
        <p:txBody>
          <a:bodyPr wrap="square" rtlCol="0">
            <a:spAutoFit/>
          </a:bodyPr>
          <a:lstStyle/>
          <a:p>
            <a:pPr>
              <a:lnSpc>
                <a:spcPct val="150000"/>
              </a:lnSpc>
            </a:pPr>
            <a:r>
              <a:rPr lang="en-US" altLang="zh-CN" sz="1400" b="1" dirty="0"/>
              <a:t>F.</a:t>
            </a:r>
            <a:r>
              <a:rPr lang="zh-CN" altLang="zh-CN" sz="1400" b="1" dirty="0"/>
              <a:t>以多媒体为主的设计：</a:t>
            </a:r>
            <a:endParaRPr lang="zh-CN" altLang="zh-CN" sz="1400" dirty="0"/>
          </a:p>
          <a:p>
            <a:pPr>
              <a:lnSpc>
                <a:spcPct val="150000"/>
              </a:lnSpc>
            </a:pPr>
            <a:r>
              <a:rPr lang="en-US" altLang="zh-CN" sz="1200" dirty="0"/>
              <a:t>2</a:t>
            </a:r>
            <a:r>
              <a:rPr lang="zh-CN" altLang="zh-CN" sz="1200" dirty="0"/>
              <a:t>、动画短片</a:t>
            </a:r>
          </a:p>
          <a:p>
            <a:pPr>
              <a:lnSpc>
                <a:spcPct val="150000"/>
              </a:lnSpc>
            </a:pPr>
            <a:r>
              <a:rPr lang="zh-CN" altLang="zh-CN" sz="1200" dirty="0"/>
              <a:t>（</a:t>
            </a:r>
            <a:r>
              <a:rPr lang="en-US" altLang="zh-CN" sz="1200" dirty="0"/>
              <a:t>1</a:t>
            </a:r>
            <a:r>
              <a:rPr lang="zh-CN" altLang="zh-CN" sz="1200" dirty="0"/>
              <a:t>）长度</a:t>
            </a:r>
          </a:p>
          <a:p>
            <a:pPr>
              <a:lnSpc>
                <a:spcPct val="150000"/>
              </a:lnSpc>
            </a:pPr>
            <a:r>
              <a:rPr lang="zh-CN" altLang="zh-CN" sz="1200" dirty="0"/>
              <a:t>角色动画不少于</a:t>
            </a:r>
            <a:r>
              <a:rPr lang="en-US" altLang="zh-CN" sz="1200" dirty="0"/>
              <a:t>3</a:t>
            </a:r>
            <a:r>
              <a:rPr lang="zh-CN" altLang="zh-CN" sz="1200" dirty="0"/>
              <a:t>分钟，摄像机动画不少于</a:t>
            </a:r>
            <a:r>
              <a:rPr lang="en-US" altLang="zh-CN" sz="1200" dirty="0"/>
              <a:t>10</a:t>
            </a:r>
            <a:r>
              <a:rPr lang="zh-CN" altLang="zh-CN" sz="1200" dirty="0"/>
              <a:t>分钟，片头、片尾仅使用字幕不计入时间，如使用特效技术则计算入内（如计算入内，角色动画片头、片尾长度合计不得超过</a:t>
            </a:r>
            <a:r>
              <a:rPr lang="en-US" altLang="zh-CN" sz="1200" dirty="0"/>
              <a:t>20</a:t>
            </a:r>
            <a:r>
              <a:rPr lang="zh-CN" altLang="zh-CN" sz="1200" dirty="0"/>
              <a:t>秒，摄像机动画不得超过</a:t>
            </a:r>
            <a:r>
              <a:rPr lang="en-US" altLang="zh-CN" sz="1200" dirty="0"/>
              <a:t>30</a:t>
            </a:r>
            <a:r>
              <a:rPr lang="zh-CN" altLang="zh-CN" sz="1200" dirty="0"/>
              <a:t>秒），展示时需要有与本设计相关的内容作为辅助和烘托。</a:t>
            </a:r>
          </a:p>
          <a:p>
            <a:pPr>
              <a:lnSpc>
                <a:spcPct val="150000"/>
              </a:lnSpc>
            </a:pPr>
            <a:r>
              <a:rPr lang="zh-CN" altLang="zh-CN" sz="1200" dirty="0"/>
              <a:t>（</a:t>
            </a:r>
            <a:r>
              <a:rPr lang="en-US" altLang="zh-CN" sz="1200" dirty="0"/>
              <a:t>2</a:t>
            </a:r>
            <a:r>
              <a:rPr lang="zh-CN" altLang="zh-CN" sz="1200" dirty="0"/>
              <a:t>）角色</a:t>
            </a:r>
          </a:p>
          <a:p>
            <a:pPr>
              <a:lnSpc>
                <a:spcPct val="150000"/>
              </a:lnSpc>
            </a:pPr>
            <a:r>
              <a:rPr lang="zh-CN" altLang="zh-CN" sz="1200" dirty="0"/>
              <a:t>角色动画要求剧情合理，积极健康；角色造型饱满，有特色、不单薄，性格鲜明，不允许千人一面、粗制滥造。</a:t>
            </a:r>
          </a:p>
          <a:p>
            <a:pPr>
              <a:lnSpc>
                <a:spcPct val="150000"/>
              </a:lnSpc>
            </a:pPr>
            <a:r>
              <a:rPr lang="zh-CN" altLang="zh-CN" sz="1200" dirty="0"/>
              <a:t>（</a:t>
            </a:r>
            <a:r>
              <a:rPr lang="en-US" altLang="zh-CN" sz="1200" dirty="0"/>
              <a:t>3</a:t>
            </a:r>
            <a:r>
              <a:rPr lang="zh-CN" altLang="zh-CN" sz="1200" dirty="0"/>
              <a:t>）艺术性</a:t>
            </a:r>
          </a:p>
          <a:p>
            <a:pPr>
              <a:lnSpc>
                <a:spcPct val="150000"/>
              </a:lnSpc>
            </a:pPr>
            <a:r>
              <a:rPr lang="zh-CN" altLang="zh-CN" sz="1200" dirty="0"/>
              <a:t>能正确使用蒙太奇手法，有镜头塑造对象意识；景别及镜头运用合理、有层次感，主题叙述清晰、完整；镜头运动方向连贯，镜头剪辑流畅、有条理；声画对位准确（角色动画指口型、对白，摄像机动画指配音、字幕）。</a:t>
            </a:r>
          </a:p>
          <a:p>
            <a:pPr>
              <a:lnSpc>
                <a:spcPct val="150000"/>
              </a:lnSpc>
            </a:pPr>
            <a:r>
              <a:rPr lang="zh-CN" altLang="zh-CN" sz="1200" dirty="0"/>
              <a:t>（</a:t>
            </a:r>
            <a:r>
              <a:rPr lang="en-US" altLang="zh-CN" sz="1200" dirty="0"/>
              <a:t>4</a:t>
            </a:r>
            <a:r>
              <a:rPr lang="zh-CN" altLang="zh-CN" sz="1200" dirty="0"/>
              <a:t>）技术性</a:t>
            </a:r>
          </a:p>
          <a:p>
            <a:pPr>
              <a:lnSpc>
                <a:spcPct val="150000"/>
              </a:lnSpc>
            </a:pPr>
            <a:r>
              <a:rPr lang="zh-CN" altLang="zh-CN" sz="1200" dirty="0"/>
              <a:t>正确使用特效、特技；整片一律采用</a:t>
            </a:r>
            <a:r>
              <a:rPr lang="en-US" altLang="zh-CN" sz="1200" dirty="0"/>
              <a:t>PAL</a:t>
            </a:r>
            <a:r>
              <a:rPr lang="zh-CN" altLang="zh-CN" sz="1200" dirty="0"/>
              <a:t>制式输出，能正确掌握输出格式（</a:t>
            </a:r>
            <a:r>
              <a:rPr lang="en-US" altLang="zh-CN" sz="1200" dirty="0"/>
              <a:t>Mpg2</a:t>
            </a:r>
            <a:r>
              <a:rPr lang="zh-CN" altLang="zh-CN" sz="1200" dirty="0"/>
              <a:t>、</a:t>
            </a:r>
            <a:r>
              <a:rPr lang="en-US" altLang="zh-CN" sz="1200" dirty="0"/>
              <a:t>Mp4</a:t>
            </a:r>
            <a:r>
              <a:rPr lang="zh-CN" altLang="zh-CN" sz="1200" dirty="0"/>
              <a:t>均可），视频无场序错误，无闪烁、抖动，无噪点。</a:t>
            </a:r>
          </a:p>
          <a:p>
            <a:pPr>
              <a:lnSpc>
                <a:spcPct val="150000"/>
              </a:lnSpc>
            </a:pPr>
            <a:r>
              <a:rPr lang="zh-CN" altLang="zh-CN" sz="1200" dirty="0"/>
              <a:t>（</a:t>
            </a:r>
            <a:r>
              <a:rPr lang="en-US" altLang="zh-CN" sz="1200" dirty="0"/>
              <a:t>5</a:t>
            </a:r>
            <a:r>
              <a:rPr lang="zh-CN" altLang="zh-CN" sz="1200" dirty="0"/>
              <a:t>）禁止采用固定镜头或少数长镜头完成短片，如有实验性作品需要这样做，必须经指导教师同意。</a:t>
            </a:r>
          </a:p>
          <a:p>
            <a:pPr>
              <a:lnSpc>
                <a:spcPct val="150000"/>
              </a:lnSpc>
            </a:pPr>
            <a:r>
              <a:rPr lang="en-US" altLang="zh-CN" sz="1200" dirty="0"/>
              <a:t>3</a:t>
            </a:r>
            <a:r>
              <a:rPr lang="zh-CN" altLang="zh-CN" sz="1200" dirty="0"/>
              <a:t>、</a:t>
            </a:r>
            <a:r>
              <a:rPr lang="en-US" altLang="zh-CN" sz="1200" dirty="0"/>
              <a:t>DV</a:t>
            </a:r>
            <a:r>
              <a:rPr lang="zh-CN" altLang="zh-CN" sz="1200" dirty="0"/>
              <a:t>视频</a:t>
            </a:r>
          </a:p>
          <a:p>
            <a:pPr>
              <a:lnSpc>
                <a:spcPct val="150000"/>
              </a:lnSpc>
            </a:pPr>
            <a:r>
              <a:rPr lang="zh-CN" altLang="zh-CN" sz="1200" dirty="0"/>
              <a:t>（</a:t>
            </a:r>
            <a:r>
              <a:rPr lang="en-US" altLang="zh-CN" sz="1200" dirty="0"/>
              <a:t>1</a:t>
            </a:r>
            <a:r>
              <a:rPr lang="zh-CN" altLang="zh-CN" sz="1200" dirty="0"/>
              <a:t>）长度 </a:t>
            </a:r>
          </a:p>
          <a:p>
            <a:pPr>
              <a:lnSpc>
                <a:spcPct val="150000"/>
              </a:lnSpc>
            </a:pPr>
            <a:r>
              <a:rPr lang="zh-CN" altLang="zh-CN" sz="1200" dirty="0"/>
              <a:t>不少于</a:t>
            </a:r>
            <a:r>
              <a:rPr lang="en-US" altLang="zh-CN" sz="1200" dirty="0"/>
              <a:t>10</a:t>
            </a:r>
            <a:r>
              <a:rPr lang="zh-CN" altLang="zh-CN" sz="1200" dirty="0"/>
              <a:t>分钟，片头、片尾仅使用字幕不计入时间，如使用特效技术则计算入内（如计算入内，片头、片尾长度合计不得超过</a:t>
            </a:r>
            <a:r>
              <a:rPr lang="en-US" altLang="zh-CN" sz="1200" dirty="0"/>
              <a:t>60</a:t>
            </a:r>
            <a:r>
              <a:rPr lang="zh-CN" altLang="zh-CN" sz="1200" dirty="0"/>
              <a:t>秒），展示时需要有与本设计相关的内容作为辅助和烘托。</a:t>
            </a:r>
          </a:p>
          <a:p>
            <a:pPr>
              <a:lnSpc>
                <a:spcPct val="150000"/>
              </a:lnSpc>
            </a:pPr>
            <a:r>
              <a:rPr lang="zh-CN" altLang="zh-CN" sz="1200" dirty="0"/>
              <a:t>（</a:t>
            </a:r>
            <a:r>
              <a:rPr lang="en-US" altLang="zh-CN" sz="1200" dirty="0"/>
              <a:t>2</a:t>
            </a:r>
            <a:r>
              <a:rPr lang="zh-CN" altLang="zh-CN" sz="1200" dirty="0"/>
              <a:t>）其它同</a:t>
            </a:r>
            <a:r>
              <a:rPr lang="en-US" altLang="zh-CN" sz="1200" dirty="0"/>
              <a:t>2</a:t>
            </a:r>
            <a:r>
              <a:rPr lang="zh-CN" altLang="zh-CN" sz="1200" dirty="0"/>
              <a:t>（动画短片）要求。</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3647152"/>
          </a:xfrm>
          <a:prstGeom prst="rect">
            <a:avLst/>
          </a:prstGeom>
          <a:noFill/>
        </p:spPr>
        <p:txBody>
          <a:bodyPr wrap="square" rtlCol="0">
            <a:spAutoFit/>
          </a:bodyPr>
          <a:lstStyle/>
          <a:p>
            <a:pPr>
              <a:lnSpc>
                <a:spcPct val="150000"/>
              </a:lnSpc>
            </a:pPr>
            <a:r>
              <a:rPr lang="en-US" altLang="zh-CN" sz="1400" b="1" dirty="0"/>
              <a:t>G.</a:t>
            </a:r>
            <a:r>
              <a:rPr lang="zh-CN" altLang="zh-CN" sz="1400" b="1" dirty="0"/>
              <a:t>跨专业、方向综合类设计：</a:t>
            </a:r>
            <a:endParaRPr lang="zh-CN" altLang="zh-CN" sz="1400" dirty="0"/>
          </a:p>
          <a:p>
            <a:pPr>
              <a:lnSpc>
                <a:spcPct val="150000"/>
              </a:lnSpc>
            </a:pPr>
            <a:r>
              <a:rPr lang="zh-CN" altLang="zh-CN" sz="1400" dirty="0"/>
              <a:t>该类型设计指同一毕业设计中出现横跨两个及其以上专业（如跨视觉传达和服装设计，跨视觉传达和环境艺术设计等）或涵盖三个及其以上方向（如涵盖海报设计、书籍装帧设计和多媒体设计，涵盖</a:t>
            </a:r>
            <a:r>
              <a:rPr lang="en-US" altLang="zh-CN" sz="1400" dirty="0"/>
              <a:t>VI</a:t>
            </a:r>
            <a:r>
              <a:rPr lang="zh-CN" altLang="zh-CN" sz="1400" dirty="0"/>
              <a:t>设计、海报设计和多媒体设计等）的设计作品。</a:t>
            </a:r>
          </a:p>
          <a:p>
            <a:pPr>
              <a:lnSpc>
                <a:spcPct val="150000"/>
              </a:lnSpc>
            </a:pPr>
            <a:r>
              <a:rPr lang="en-US" altLang="zh-CN" sz="1400" dirty="0"/>
              <a:t>1</a:t>
            </a:r>
            <a:r>
              <a:rPr lang="zh-CN" altLang="zh-CN" sz="1400" dirty="0"/>
              <a:t>、数量</a:t>
            </a:r>
          </a:p>
          <a:p>
            <a:pPr>
              <a:lnSpc>
                <a:spcPct val="150000"/>
              </a:lnSpc>
            </a:pPr>
            <a:r>
              <a:rPr lang="zh-CN" altLang="zh-CN" sz="1400" dirty="0"/>
              <a:t>数量由指导教师确定，并最终根据实际情况由评审小组成员协商决定是否达到与其他方向数量相当的要求。</a:t>
            </a:r>
          </a:p>
          <a:p>
            <a:pPr>
              <a:lnSpc>
                <a:spcPct val="150000"/>
              </a:lnSpc>
            </a:pPr>
            <a:r>
              <a:rPr lang="zh-CN" altLang="zh-CN" sz="1400" dirty="0"/>
              <a:t>原则上操作难度不能低于其他任何一个方向。</a:t>
            </a:r>
          </a:p>
          <a:p>
            <a:pPr>
              <a:lnSpc>
                <a:spcPct val="150000"/>
              </a:lnSpc>
            </a:pPr>
            <a:r>
              <a:rPr lang="en-US" altLang="zh-CN" sz="1400" dirty="0"/>
              <a:t>2</a:t>
            </a:r>
            <a:r>
              <a:rPr lang="zh-CN" altLang="zh-CN" sz="1400" dirty="0"/>
              <a:t>、艺术性</a:t>
            </a:r>
          </a:p>
          <a:p>
            <a:pPr>
              <a:lnSpc>
                <a:spcPct val="150000"/>
              </a:lnSpc>
            </a:pPr>
            <a:r>
              <a:rPr lang="zh-CN" altLang="zh-CN" sz="1400" dirty="0"/>
              <a:t>考虑跨专业和多方向的特点，突出综合性，强调风格的多样统一性，表现形式不限，具体要求参照其他专业以及上述其他方向毕业设计的标准。</a:t>
            </a:r>
          </a:p>
          <a:p>
            <a:pPr>
              <a:lnSpc>
                <a:spcPct val="150000"/>
              </a:lnSpc>
            </a:pPr>
            <a:r>
              <a:rPr lang="en-US" altLang="zh-CN" sz="1400" dirty="0"/>
              <a:t>3</a:t>
            </a:r>
            <a:r>
              <a:rPr lang="zh-CN" altLang="zh-CN" sz="1400" dirty="0"/>
              <a:t>、技术性</a:t>
            </a:r>
          </a:p>
          <a:p>
            <a:pPr>
              <a:lnSpc>
                <a:spcPct val="150000"/>
              </a:lnSpc>
            </a:pPr>
            <a:r>
              <a:rPr lang="zh-CN" altLang="zh-CN" sz="1400" dirty="0"/>
              <a:t>综合多种技术及工艺，熟练掌握各类设计软件，具体要求参照其他专业以及上述其他方向毕业设计的标准。</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（二）毕业论文数量及质量要求：</a:t>
            </a:r>
            <a:endParaRPr lang="zh-CN" altLang="zh-CN" sz="2000" b="1" dirty="0">
              <a:solidFill>
                <a:srgbClr val="A80C26"/>
              </a:solidFill>
            </a:endParaRP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845185" y="1748792"/>
            <a:ext cx="10525125" cy="2354491"/>
          </a:xfrm>
          <a:prstGeom prst="rect">
            <a:avLst/>
          </a:prstGeom>
        </p:spPr>
        <p:txBody>
          <a:bodyPr wrap="square">
            <a:spAutoFit/>
          </a:bodyPr>
          <a:lstStyle/>
          <a:p>
            <a:pPr indent="304800" algn="just">
              <a:lnSpc>
                <a:spcPct val="150000"/>
              </a:lnSpc>
              <a:spcAft>
                <a:spcPts val="0"/>
              </a:spcAft>
            </a:pPr>
            <a:r>
              <a:rPr lang="en-US" altLang="zh-CN" sz="1400" dirty="0"/>
              <a:t>1</a:t>
            </a:r>
            <a:r>
              <a:rPr lang="zh-CN" altLang="zh-CN" sz="1400" dirty="0"/>
              <a:t>、数量</a:t>
            </a:r>
          </a:p>
          <a:p>
            <a:pPr indent="304800" algn="just">
              <a:lnSpc>
                <a:spcPct val="150000"/>
              </a:lnSpc>
              <a:spcAft>
                <a:spcPts val="0"/>
              </a:spcAft>
            </a:pPr>
            <a:r>
              <a:rPr lang="zh-CN" altLang="zh-CN" sz="1400" dirty="0"/>
              <a:t>原则上论文字数不少于</a:t>
            </a:r>
            <a:r>
              <a:rPr lang="en-US" altLang="zh-CN" sz="1400" dirty="0"/>
              <a:t>5000</a:t>
            </a:r>
            <a:r>
              <a:rPr lang="zh-CN" altLang="zh-CN" sz="1400" dirty="0"/>
              <a:t>字，摘要字数不少于</a:t>
            </a:r>
            <a:r>
              <a:rPr lang="en-US" altLang="zh-CN" sz="1400" dirty="0"/>
              <a:t>250</a:t>
            </a:r>
            <a:r>
              <a:rPr lang="zh-CN" altLang="zh-CN" sz="1400" dirty="0"/>
              <a:t>字。</a:t>
            </a:r>
          </a:p>
          <a:p>
            <a:pPr indent="304800" algn="just">
              <a:lnSpc>
                <a:spcPct val="150000"/>
              </a:lnSpc>
              <a:spcAft>
                <a:spcPts val="0"/>
              </a:spcAft>
            </a:pPr>
            <a:r>
              <a:rPr lang="en-US" altLang="zh-CN" sz="1400" dirty="0"/>
              <a:t>2</a:t>
            </a:r>
            <a:r>
              <a:rPr lang="zh-CN" altLang="zh-CN" sz="1400" dirty="0"/>
              <a:t>、质量</a:t>
            </a:r>
          </a:p>
          <a:p>
            <a:pPr indent="304800" algn="just">
              <a:lnSpc>
                <a:spcPct val="150000"/>
              </a:lnSpc>
              <a:spcAft>
                <a:spcPts val="0"/>
              </a:spcAft>
            </a:pPr>
            <a:r>
              <a:rPr lang="zh-CN" altLang="zh-CN" sz="1400" dirty="0"/>
              <a:t>（</a:t>
            </a:r>
            <a:r>
              <a:rPr lang="en-US" altLang="zh-CN" sz="1400" dirty="0"/>
              <a:t>1</a:t>
            </a:r>
            <a:r>
              <a:rPr lang="zh-CN" altLang="zh-CN" sz="1400" dirty="0"/>
              <a:t>）结合毕业设计撰写论文，选题新颖，有实际的考察调研，具有一定的应用价值，论点正确，论据充分，论证严谨；表述简练完整，有见解；概念清晰，文理通顺，技术用语准确，符合规范；图表完备、正确。</a:t>
            </a:r>
          </a:p>
          <a:p>
            <a:pPr indent="304800" algn="just">
              <a:lnSpc>
                <a:spcPct val="150000"/>
              </a:lnSpc>
              <a:spcAft>
                <a:spcPts val="0"/>
              </a:spcAft>
            </a:pPr>
            <a:r>
              <a:rPr lang="zh-CN" altLang="zh-CN" sz="1400" dirty="0"/>
              <a:t>（</a:t>
            </a:r>
            <a:r>
              <a:rPr lang="en-US" altLang="zh-CN" sz="1400" dirty="0"/>
              <a:t>2</a:t>
            </a:r>
            <a:r>
              <a:rPr lang="zh-CN" altLang="zh-CN" sz="1400" dirty="0"/>
              <a:t>）要有引文和相应的出处（可以注释或参考文献的形式出现，格式参考“附表</a:t>
            </a:r>
            <a:r>
              <a:rPr lang="en-US" altLang="zh-CN" sz="1400" dirty="0"/>
              <a:t>11  </a:t>
            </a:r>
            <a:r>
              <a:rPr lang="zh-CN" altLang="zh-CN" sz="1400" dirty="0"/>
              <a:t>毕业设计（论文）撰写规范”），严禁任何形式的抄袭（否则按零分处理）。</a:t>
            </a:r>
          </a:p>
        </p:txBody>
      </p:sp>
      <p:sp>
        <p:nvSpPr>
          <p:cNvPr id="9" name="文本框 8"/>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届视觉传达设计专业毕业设计（报告）成果要求</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（三）毕业设计物化成果展示要求：</a:t>
            </a:r>
            <a:endParaRPr lang="zh-CN" altLang="zh-CN" sz="2000" b="1" dirty="0">
              <a:solidFill>
                <a:srgbClr val="A80C26"/>
              </a:solidFill>
            </a:endParaRP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600073" y="1602396"/>
            <a:ext cx="10525125" cy="1023357"/>
          </a:xfrm>
          <a:prstGeom prst="rect">
            <a:avLst/>
          </a:prstGeom>
        </p:spPr>
        <p:txBody>
          <a:bodyPr wrap="square">
            <a:spAutoFit/>
          </a:bodyPr>
          <a:lstStyle/>
          <a:p>
            <a:pPr>
              <a:lnSpc>
                <a:spcPct val="150000"/>
              </a:lnSpc>
            </a:pPr>
            <a:r>
              <a:rPr lang="en-US" altLang="zh-CN" sz="1400" dirty="0"/>
              <a:t>1</a:t>
            </a:r>
            <a:r>
              <a:rPr lang="zh-CN" altLang="zh-CN" sz="1400" dirty="0"/>
              <a:t>、毕业设计均需打印或印刷、制作成实物（多媒体设计除外，但也应考虑最终展示方式与效果的创新）；</a:t>
            </a:r>
          </a:p>
          <a:p>
            <a:pPr>
              <a:lnSpc>
                <a:spcPct val="150000"/>
              </a:lnSpc>
            </a:pPr>
            <a:r>
              <a:rPr lang="en-US" altLang="zh-CN" sz="1400" dirty="0"/>
              <a:t>2</a:t>
            </a:r>
            <a:r>
              <a:rPr lang="zh-CN" altLang="zh-CN" sz="1400" dirty="0"/>
              <a:t>、彩色打印或印刷，效果清晰，大小适宜，注重材质的选择与设计；</a:t>
            </a:r>
          </a:p>
          <a:p>
            <a:pPr>
              <a:lnSpc>
                <a:spcPct val="150000"/>
              </a:lnSpc>
            </a:pPr>
            <a:r>
              <a:rPr lang="en-US" altLang="zh-CN" sz="1400" dirty="0"/>
              <a:t>3</a:t>
            </a:r>
            <a:r>
              <a:rPr lang="zh-CN" altLang="zh-CN" sz="1400" dirty="0"/>
              <a:t>、注重展示的整体效果与氛围的营造。</a:t>
            </a:r>
          </a:p>
        </p:txBody>
      </p:sp>
      <p:sp>
        <p:nvSpPr>
          <p:cNvPr id="9" name="矩形 8"/>
          <p:cNvSpPr/>
          <p:nvPr/>
        </p:nvSpPr>
        <p:spPr>
          <a:xfrm>
            <a:off x="600073" y="3134593"/>
            <a:ext cx="10601326" cy="3647152"/>
          </a:xfrm>
          <a:prstGeom prst="rect">
            <a:avLst/>
          </a:prstGeom>
        </p:spPr>
        <p:txBody>
          <a:bodyPr wrap="square">
            <a:spAutoFit/>
          </a:bodyPr>
          <a:lstStyle/>
          <a:p>
            <a:pPr indent="306070" algn="just">
              <a:lnSpc>
                <a:spcPct val="150000"/>
              </a:lnSpc>
              <a:spcAft>
                <a:spcPts val="0"/>
              </a:spcAft>
            </a:pPr>
            <a:r>
              <a:rPr lang="en-US" altLang="zh-CN" sz="1400" dirty="0"/>
              <a:t>1</a:t>
            </a:r>
            <a:r>
              <a:rPr lang="zh-CN" altLang="zh-CN" sz="1400" dirty="0"/>
              <a:t>、设计</a:t>
            </a:r>
            <a:r>
              <a:rPr lang="en-US" altLang="zh-CN" sz="1400" dirty="0"/>
              <a:t>          </a:t>
            </a:r>
            <a:endParaRPr lang="zh-CN" altLang="zh-CN" sz="1400" dirty="0"/>
          </a:p>
          <a:p>
            <a:pPr marL="266700" algn="just">
              <a:lnSpc>
                <a:spcPct val="150000"/>
              </a:lnSpc>
              <a:spcAft>
                <a:spcPts val="0"/>
              </a:spcAft>
            </a:pPr>
            <a:r>
              <a:rPr lang="en-US" altLang="zh-CN" sz="1400" dirty="0"/>
              <a:t>      </a:t>
            </a:r>
            <a:r>
              <a:rPr lang="zh-CN" altLang="zh-CN" sz="1400" dirty="0"/>
              <a:t>在学号</a:t>
            </a:r>
            <a:r>
              <a:rPr lang="en-US" altLang="zh-CN" sz="1400" dirty="0"/>
              <a:t>+</a:t>
            </a:r>
            <a:r>
              <a:rPr lang="zh-CN" altLang="zh-CN" sz="1400" dirty="0"/>
              <a:t>姓名（总文件夹名）下建立以下子文件夹，存储相应文件。</a:t>
            </a:r>
          </a:p>
          <a:p>
            <a:pPr algn="just">
              <a:lnSpc>
                <a:spcPct val="150000"/>
              </a:lnSpc>
              <a:spcAft>
                <a:spcPts val="0"/>
              </a:spcAft>
            </a:pPr>
            <a:r>
              <a:rPr lang="en-US" altLang="zh-CN" sz="1400" dirty="0"/>
              <a:t>     (1)</a:t>
            </a:r>
            <a:r>
              <a:rPr lang="zh-CN" altLang="zh-CN" sz="1400" dirty="0"/>
              <a:t>毕业设计过程文件，包括：手绘草图、重要参考资料、开题报告、开题</a:t>
            </a:r>
            <a:r>
              <a:rPr lang="en-US" altLang="zh-CN" sz="1400" dirty="0"/>
              <a:t>PPT</a:t>
            </a:r>
            <a:r>
              <a:rPr lang="zh-CN" altLang="zh-CN" sz="1400" dirty="0"/>
              <a:t>、湖州师范学院视觉传达系毕业设计评阅书（指导教师用）、湖州师范学院视觉传达系毕业设计（论文）评阅表（评阅教师用）、毕业答辩</a:t>
            </a:r>
            <a:r>
              <a:rPr lang="en-US" altLang="zh-CN" sz="1400" dirty="0"/>
              <a:t>PPT</a:t>
            </a:r>
            <a:r>
              <a:rPr lang="zh-CN" altLang="zh-CN" sz="1400" dirty="0"/>
              <a:t>等；</a:t>
            </a:r>
            <a:endParaRPr lang="en-US" altLang="zh-CN" sz="1400" dirty="0"/>
          </a:p>
          <a:p>
            <a:pPr algn="just">
              <a:lnSpc>
                <a:spcPct val="150000"/>
              </a:lnSpc>
              <a:spcAft>
                <a:spcPts val="0"/>
              </a:spcAft>
            </a:pPr>
            <a:r>
              <a:rPr lang="en-US" altLang="zh-CN" sz="1400" dirty="0"/>
              <a:t>   </a:t>
            </a:r>
            <a:r>
              <a:rPr lang="zh-CN" altLang="zh-CN" sz="1400" dirty="0"/>
              <a:t>（</a:t>
            </a:r>
            <a:r>
              <a:rPr lang="en-US" altLang="zh-CN" sz="1400" dirty="0"/>
              <a:t>2</a:t>
            </a:r>
            <a:r>
              <a:rPr lang="zh-CN" altLang="zh-CN" sz="1400" dirty="0"/>
              <a:t>）毕业设计电子文档源文件（</a:t>
            </a:r>
            <a:r>
              <a:rPr lang="en-US" altLang="zh-CN" sz="1400" dirty="0"/>
              <a:t>JPG</a:t>
            </a:r>
            <a:r>
              <a:rPr lang="zh-CN" altLang="zh-CN" sz="1400" dirty="0"/>
              <a:t>格式）；</a:t>
            </a:r>
            <a:endParaRPr lang="en-US" altLang="zh-CN" sz="1400" dirty="0"/>
          </a:p>
          <a:p>
            <a:pPr algn="just">
              <a:lnSpc>
                <a:spcPct val="150000"/>
              </a:lnSpc>
              <a:spcAft>
                <a:spcPts val="0"/>
              </a:spcAft>
            </a:pPr>
            <a:r>
              <a:rPr lang="en-US" altLang="zh-CN" sz="1400" dirty="0"/>
              <a:t>   </a:t>
            </a:r>
            <a:r>
              <a:rPr lang="zh-CN" altLang="zh-CN" sz="1400" dirty="0"/>
              <a:t>（</a:t>
            </a:r>
            <a:r>
              <a:rPr lang="en-US" altLang="zh-CN" sz="1400" dirty="0"/>
              <a:t>3</a:t>
            </a:r>
            <a:r>
              <a:rPr lang="zh-CN" altLang="zh-CN" sz="1400" dirty="0"/>
              <a:t>）毕业设计实物照片（整体效果不少于</a:t>
            </a:r>
            <a:r>
              <a:rPr lang="en-US" altLang="zh-CN" sz="1400" dirty="0"/>
              <a:t>3</a:t>
            </a:r>
            <a:r>
              <a:rPr lang="zh-CN" altLang="zh-CN" sz="1400" dirty="0"/>
              <a:t>张照片，局部效果不少于</a:t>
            </a:r>
            <a:r>
              <a:rPr lang="en-US" altLang="zh-CN" sz="1400" dirty="0"/>
              <a:t>5</a:t>
            </a:r>
            <a:r>
              <a:rPr lang="zh-CN" altLang="zh-CN" sz="1400" dirty="0"/>
              <a:t>张照片）；</a:t>
            </a:r>
          </a:p>
          <a:p>
            <a:pPr indent="306070" algn="just">
              <a:lnSpc>
                <a:spcPct val="150000"/>
              </a:lnSpc>
              <a:spcAft>
                <a:spcPts val="0"/>
              </a:spcAft>
            </a:pPr>
            <a:r>
              <a:rPr lang="en-US" altLang="zh-CN" sz="1400" dirty="0"/>
              <a:t>2</a:t>
            </a:r>
            <a:r>
              <a:rPr lang="zh-CN" altLang="zh-CN" sz="1400" dirty="0"/>
              <a:t>、论文</a:t>
            </a:r>
          </a:p>
          <a:p>
            <a:pPr marL="266700" algn="just">
              <a:lnSpc>
                <a:spcPct val="150000"/>
              </a:lnSpc>
              <a:spcAft>
                <a:spcPts val="0"/>
              </a:spcAft>
            </a:pPr>
            <a:r>
              <a:rPr lang="zh-CN" altLang="zh-CN" sz="1400" dirty="0"/>
              <a:t>　　在学号</a:t>
            </a:r>
            <a:r>
              <a:rPr lang="en-US" altLang="zh-CN" sz="1400" dirty="0"/>
              <a:t>+</a:t>
            </a:r>
            <a:r>
              <a:rPr lang="zh-CN" altLang="zh-CN" sz="1400" dirty="0"/>
              <a:t>姓名（总文件夹名）下建立以下子文件夹，存储相应文件。</a:t>
            </a:r>
            <a:endParaRPr lang="en-US" altLang="zh-CN" sz="1400" dirty="0"/>
          </a:p>
          <a:p>
            <a:pPr marL="266700" algn="just">
              <a:lnSpc>
                <a:spcPct val="150000"/>
              </a:lnSpc>
              <a:spcAft>
                <a:spcPts val="0"/>
              </a:spcAft>
            </a:pPr>
            <a:r>
              <a:rPr lang="en-US" altLang="zh-CN" sz="1400" dirty="0"/>
              <a:t> (1)</a:t>
            </a:r>
            <a:r>
              <a:rPr lang="zh-CN" altLang="zh-CN" sz="1400" dirty="0"/>
              <a:t>毕业论文过程文件，包括：重要参考资料、开题报告、开题</a:t>
            </a:r>
            <a:r>
              <a:rPr lang="en-US" altLang="zh-CN" sz="1400" dirty="0"/>
              <a:t>PPT</a:t>
            </a:r>
            <a:r>
              <a:rPr lang="zh-CN" altLang="zh-CN" sz="1400" dirty="0"/>
              <a:t>、湖州师范学院视觉传达系毕业论文评阅书（指导教师用）、湖州师范学院视觉传达系毕业设计（论文）评阅表（评阅教师用）、毕业答辩</a:t>
            </a:r>
            <a:r>
              <a:rPr lang="en-US" altLang="zh-CN" sz="1400" dirty="0"/>
              <a:t>PPT</a:t>
            </a:r>
            <a:r>
              <a:rPr lang="zh-CN" altLang="zh-CN" sz="1400" dirty="0"/>
              <a:t>等；</a:t>
            </a:r>
            <a:endParaRPr lang="en-US" altLang="zh-CN" sz="1400" dirty="0"/>
          </a:p>
          <a:p>
            <a:pPr marL="266700" algn="just">
              <a:lnSpc>
                <a:spcPct val="150000"/>
              </a:lnSpc>
              <a:spcAft>
                <a:spcPts val="0"/>
              </a:spcAft>
            </a:pPr>
            <a:r>
              <a:rPr lang="zh-CN" altLang="zh-CN" sz="1400" dirty="0"/>
              <a:t>（</a:t>
            </a:r>
            <a:r>
              <a:rPr lang="en-US" altLang="zh-CN" sz="1400" dirty="0"/>
              <a:t>2</a:t>
            </a:r>
            <a:r>
              <a:rPr lang="zh-CN" altLang="zh-CN" sz="1400" dirty="0"/>
              <a:t>）毕业论文电子文档源文件（</a:t>
            </a:r>
            <a:r>
              <a:rPr lang="en-US" altLang="zh-CN" sz="1400" dirty="0"/>
              <a:t>word</a:t>
            </a:r>
            <a:r>
              <a:rPr lang="zh-CN" altLang="zh-CN" sz="1400" dirty="0"/>
              <a:t>文档，</a:t>
            </a:r>
            <a:r>
              <a:rPr lang="en-US" altLang="zh-CN" sz="1400" dirty="0"/>
              <a:t>doc</a:t>
            </a:r>
            <a:r>
              <a:rPr lang="zh-CN" altLang="zh-CN" sz="1400" dirty="0"/>
              <a:t>格式或</a:t>
            </a:r>
            <a:r>
              <a:rPr lang="en-US" altLang="zh-CN" sz="1400" dirty="0" err="1"/>
              <a:t>docx</a:t>
            </a:r>
            <a:r>
              <a:rPr lang="zh-CN" altLang="zh-CN" sz="1400" dirty="0"/>
              <a:t>格式）；</a:t>
            </a:r>
          </a:p>
        </p:txBody>
      </p:sp>
      <p:sp>
        <p:nvSpPr>
          <p:cNvPr id="10" name="矩形 9"/>
          <p:cNvSpPr/>
          <p:nvPr/>
        </p:nvSpPr>
        <p:spPr>
          <a:xfrm>
            <a:off x="410210" y="2772149"/>
            <a:ext cx="10640060" cy="400110"/>
          </a:xfrm>
          <a:prstGeom prst="rect">
            <a:avLst/>
          </a:prstGeom>
        </p:spPr>
        <p:txBody>
          <a:bodyPr wrap="square">
            <a:spAutoFit/>
          </a:bodyPr>
          <a:lstStyle/>
          <a:p>
            <a:r>
              <a:rPr lang="zh-CN" altLang="zh-CN" sz="2000" b="1" dirty="0">
                <a:solidFill>
                  <a:srgbClr val="A80C26"/>
                </a:solidFill>
              </a:rPr>
              <a:t>（四）毕业设计（论文）电子文件要求：（在答辩前规定时间内与物化成果同时提交）</a:t>
            </a:r>
            <a:endParaRPr lang="zh-CN" altLang="en-US" sz="2000" b="1" dirty="0">
              <a:solidFill>
                <a:srgbClr val="A80C26"/>
              </a:solidFill>
            </a:endParaRPr>
          </a:p>
        </p:txBody>
      </p:sp>
      <p:sp>
        <p:nvSpPr>
          <p:cNvPr id="12" name="文本框 11"/>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届视觉传达设计专业毕业设计（报告）成果要求</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（五）毕业论文的内容、印刷装订规格、纸质成果提交要求：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845185" y="2734191"/>
            <a:ext cx="9982835" cy="1384995"/>
          </a:xfrm>
          <a:prstGeom prst="rect">
            <a:avLst/>
          </a:prstGeom>
        </p:spPr>
        <p:txBody>
          <a:bodyPr wrap="square">
            <a:spAutoFit/>
          </a:bodyPr>
          <a:lstStyle/>
          <a:p>
            <a:pPr indent="359410" algn="just" hangingPunct="0">
              <a:lnSpc>
                <a:spcPct val="150000"/>
              </a:lnSpc>
              <a:spcAft>
                <a:spcPts val="0"/>
              </a:spcAft>
            </a:pPr>
            <a:r>
              <a:rPr lang="en-US" altLang="zh-CN" sz="1400" dirty="0"/>
              <a:t>1</a:t>
            </a:r>
            <a:r>
              <a:rPr lang="zh-CN" altLang="zh-CN" sz="1400" dirty="0"/>
              <a:t>、毕业论文采用</a:t>
            </a:r>
            <a:r>
              <a:rPr lang="en-US" altLang="zh-CN" sz="1400" dirty="0"/>
              <a:t>A4</a:t>
            </a:r>
            <a:r>
              <a:rPr lang="zh-CN" altLang="zh-CN" sz="1400" dirty="0"/>
              <a:t>幅面打印，且符合下列次序：（</a:t>
            </a:r>
            <a:r>
              <a:rPr lang="en-US" altLang="zh-CN" sz="1400" dirty="0"/>
              <a:t>1</a:t>
            </a:r>
            <a:r>
              <a:rPr lang="zh-CN" altLang="zh-CN" sz="1400" dirty="0"/>
              <a:t>）封面；</a:t>
            </a:r>
            <a:r>
              <a:rPr lang="en-US" altLang="zh-CN" sz="1400" dirty="0"/>
              <a:t>(2)</a:t>
            </a:r>
            <a:r>
              <a:rPr lang="zh-CN" altLang="zh-CN" sz="1400" dirty="0"/>
              <a:t>承诺书（</a:t>
            </a:r>
            <a:r>
              <a:rPr lang="en-US" altLang="zh-CN" sz="1400" dirty="0"/>
              <a:t>3</a:t>
            </a:r>
            <a:r>
              <a:rPr lang="zh-CN" altLang="zh-CN" sz="1400" dirty="0"/>
              <a:t>）中文摘要；（</a:t>
            </a:r>
            <a:r>
              <a:rPr lang="en-US" altLang="zh-CN" sz="1400" dirty="0"/>
              <a:t>4</a:t>
            </a:r>
            <a:r>
              <a:rPr lang="zh-CN" altLang="zh-CN" sz="1400" dirty="0"/>
              <a:t>）英文摘要；（</a:t>
            </a:r>
            <a:r>
              <a:rPr lang="en-US" altLang="zh-CN" sz="1400" dirty="0"/>
              <a:t>5</a:t>
            </a:r>
            <a:r>
              <a:rPr lang="zh-CN" altLang="zh-CN" sz="1400" dirty="0"/>
              <a:t>）目录；（</a:t>
            </a:r>
            <a:r>
              <a:rPr lang="en-US" altLang="zh-CN" sz="1400" dirty="0"/>
              <a:t>6</a:t>
            </a:r>
            <a:r>
              <a:rPr lang="zh-CN" altLang="zh-CN" sz="1400" dirty="0"/>
              <a:t>）正文；（</a:t>
            </a:r>
            <a:r>
              <a:rPr lang="en-US" altLang="zh-CN" sz="1400" dirty="0"/>
              <a:t>7</a:t>
            </a:r>
            <a:r>
              <a:rPr lang="zh-CN" altLang="zh-CN" sz="1400" dirty="0"/>
              <a:t>）致谢；（</a:t>
            </a:r>
            <a:r>
              <a:rPr lang="en-US" altLang="zh-CN" sz="1400" dirty="0"/>
              <a:t>8</a:t>
            </a:r>
            <a:r>
              <a:rPr lang="zh-CN" altLang="zh-CN" sz="1400" dirty="0"/>
              <a:t>）参考文献；（</a:t>
            </a:r>
            <a:r>
              <a:rPr lang="en-US" altLang="zh-CN" sz="1400" dirty="0"/>
              <a:t>9</a:t>
            </a:r>
            <a:r>
              <a:rPr lang="zh-CN" altLang="zh-CN" sz="1400" dirty="0"/>
              <a:t>）附录。</a:t>
            </a:r>
          </a:p>
          <a:p>
            <a:pPr indent="359410" algn="just" hangingPunct="0">
              <a:lnSpc>
                <a:spcPct val="150000"/>
              </a:lnSpc>
              <a:spcAft>
                <a:spcPts val="0"/>
              </a:spcAft>
            </a:pPr>
            <a:r>
              <a:rPr lang="en-US" altLang="zh-CN" sz="1400" dirty="0"/>
              <a:t>2</a:t>
            </a:r>
            <a:r>
              <a:rPr lang="zh-CN" altLang="zh-CN" sz="1400" dirty="0"/>
              <a:t>、文字要求：文字通顺，语言流畅，按规定字体、字号、排版格式打印，无错别字，标点和各种符号使用正确。</a:t>
            </a:r>
          </a:p>
          <a:p>
            <a:pPr algn="just" hangingPunct="0">
              <a:lnSpc>
                <a:spcPct val="150000"/>
              </a:lnSpc>
              <a:spcAft>
                <a:spcPts val="0"/>
              </a:spcAft>
            </a:pPr>
            <a:r>
              <a:rPr lang="zh-CN" altLang="zh-CN" sz="1400" dirty="0"/>
              <a:t>　　凡不符合规范要求的，责令其返工，直至达到要求为止。</a:t>
            </a:r>
          </a:p>
        </p:txBody>
      </p:sp>
      <p:sp>
        <p:nvSpPr>
          <p:cNvPr id="10" name="文本框 9"/>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届视觉传达设计专业毕业设计（报告）成果要求</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73277" y="407380"/>
            <a:ext cx="7280223"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届视觉传达设计专业毕业设计（报告时间安排）</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02</a:t>
            </a:r>
          </a:p>
        </p:txBody>
      </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4182214696"/>
              </p:ext>
            </p:extLst>
          </p:nvPr>
        </p:nvGraphicFramePr>
        <p:xfrm>
          <a:off x="276226" y="1061009"/>
          <a:ext cx="11639549" cy="5745862"/>
        </p:xfrm>
        <a:graphic>
          <a:graphicData uri="http://schemas.openxmlformats.org/drawingml/2006/table">
            <a:tbl>
              <a:tblPr firstRow="1" bandRow="1">
                <a:tableStyleId>{5C22544A-7EE6-4342-B048-85BDC9FD1C3A}</a:tableStyleId>
              </a:tblPr>
              <a:tblGrid>
                <a:gridCol w="649759">
                  <a:extLst>
                    <a:ext uri="{9D8B030D-6E8A-4147-A177-3AD203B41FA5}">
                      <a16:colId xmlns:a16="http://schemas.microsoft.com/office/drawing/2014/main" val="20000"/>
                    </a:ext>
                  </a:extLst>
                </a:gridCol>
                <a:gridCol w="1983060">
                  <a:extLst>
                    <a:ext uri="{9D8B030D-6E8A-4147-A177-3AD203B41FA5}">
                      <a16:colId xmlns:a16="http://schemas.microsoft.com/office/drawing/2014/main" val="20001"/>
                    </a:ext>
                  </a:extLst>
                </a:gridCol>
                <a:gridCol w="4081353">
                  <a:extLst>
                    <a:ext uri="{9D8B030D-6E8A-4147-A177-3AD203B41FA5}">
                      <a16:colId xmlns:a16="http://schemas.microsoft.com/office/drawing/2014/main" val="20002"/>
                    </a:ext>
                  </a:extLst>
                </a:gridCol>
                <a:gridCol w="4925377">
                  <a:extLst>
                    <a:ext uri="{9D8B030D-6E8A-4147-A177-3AD203B41FA5}">
                      <a16:colId xmlns:a16="http://schemas.microsoft.com/office/drawing/2014/main" val="20003"/>
                    </a:ext>
                  </a:extLst>
                </a:gridCol>
              </a:tblGrid>
              <a:tr h="629689">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序号</a:t>
                      </a:r>
                    </a:p>
                  </a:txBody>
                  <a:tcPr marL="98439" marR="98439" marT="49219" marB="49219">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时间</a:t>
                      </a:r>
                    </a:p>
                  </a:txBody>
                  <a:tcPr marL="98439" marR="98439" marT="49219" marB="49219" anchor="ctr">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    内     容</a:t>
                      </a:r>
                    </a:p>
                  </a:txBody>
                  <a:tcPr marL="98439" marR="98439" marT="49219" marB="49219" anchor="ctr">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注意事项</a:t>
                      </a:r>
                    </a:p>
                  </a:txBody>
                  <a:tcPr marL="98439" marR="98439" marT="49219" marB="49219" anchor="ctr">
                    <a:solidFill>
                      <a:schemeClr val="bg1">
                        <a:lumMod val="85000"/>
                      </a:schemeClr>
                    </a:solidFill>
                  </a:tcPr>
                </a:tc>
                <a:extLst>
                  <a:ext uri="{0D108BD9-81ED-4DB2-BD59-A6C34878D82A}">
                    <a16:rowId xmlns:a16="http://schemas.microsoft.com/office/drawing/2014/main" val="10000"/>
                  </a:ext>
                </a:extLst>
              </a:tr>
              <a:tr h="452711">
                <a:tc>
                  <a:txBody>
                    <a:bodyPr/>
                    <a:lstStyle/>
                    <a:p>
                      <a:pPr algn="ctr"/>
                      <a:r>
                        <a:rPr lang="en-US" altLang="zh-CN" sz="1800" dirty="0"/>
                        <a:t>1</a:t>
                      </a:r>
                    </a:p>
                  </a:txBody>
                  <a:tcPr marL="98439" marR="98439" marT="49219" marB="49219" anchor="ctr">
                    <a:solidFill>
                      <a:schemeClr val="bg2">
                        <a:lumMod val="90000"/>
                      </a:schemeClr>
                    </a:solidFill>
                  </a:tcPr>
                </a:tc>
                <a:tc>
                  <a:txBody>
                    <a:bodyPr/>
                    <a:lstStyle/>
                    <a:p>
                      <a:r>
                        <a:rPr lang="en-US" altLang="zh-CN" sz="1800" dirty="0">
                          <a:solidFill>
                            <a:srgbClr val="C00000"/>
                          </a:solidFill>
                          <a:latin typeface="黑体" panose="02010609060101010101" pitchFamily="49" charset="-122"/>
                          <a:ea typeface="黑体" panose="02010609060101010101" pitchFamily="49" charset="-122"/>
                        </a:rPr>
                        <a:t>2022</a:t>
                      </a:r>
                      <a:r>
                        <a:rPr lang="zh-CN" altLang="en-US" sz="1800" dirty="0">
                          <a:solidFill>
                            <a:srgbClr val="C00000"/>
                          </a:solidFill>
                          <a:latin typeface="黑体" panose="02010609060101010101" pitchFamily="49" charset="-122"/>
                          <a:ea typeface="黑体" panose="02010609060101010101" pitchFamily="49" charset="-122"/>
                        </a:rPr>
                        <a:t>年</a:t>
                      </a:r>
                      <a:r>
                        <a:rPr lang="en-US" altLang="zh-CN" sz="1800" dirty="0">
                          <a:solidFill>
                            <a:srgbClr val="C00000"/>
                          </a:solidFill>
                          <a:latin typeface="黑体" panose="02010609060101010101" pitchFamily="49" charset="-122"/>
                          <a:ea typeface="黑体" panose="02010609060101010101" pitchFamily="49" charset="-122"/>
                        </a:rPr>
                        <a:t>6</a:t>
                      </a:r>
                      <a:r>
                        <a:rPr lang="zh-CN" altLang="en-US" sz="1800" dirty="0">
                          <a:solidFill>
                            <a:srgbClr val="C00000"/>
                          </a:solidFill>
                          <a:latin typeface="黑体" panose="02010609060101010101" pitchFamily="49" charset="-122"/>
                          <a:ea typeface="黑体" panose="02010609060101010101" pitchFamily="49" charset="-122"/>
                        </a:rPr>
                        <a:t>月下旬</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毕业设计学生选题</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以导师为单位开展出题、选题工作</a:t>
                      </a:r>
                    </a:p>
                  </a:txBody>
                  <a:tcPr marL="98439" marR="98439" marT="49219" marB="49219" anchor="ctr">
                    <a:solidFill>
                      <a:schemeClr val="bg2">
                        <a:lumMod val="90000"/>
                      </a:schemeClr>
                    </a:solidFill>
                  </a:tcPr>
                </a:tc>
                <a:extLst>
                  <a:ext uri="{0D108BD9-81ED-4DB2-BD59-A6C34878D82A}">
                    <a16:rowId xmlns:a16="http://schemas.microsoft.com/office/drawing/2014/main" val="10001"/>
                  </a:ext>
                </a:extLst>
              </a:tr>
              <a:tr h="418272">
                <a:tc>
                  <a:txBody>
                    <a:bodyPr/>
                    <a:lstStyle/>
                    <a:p>
                      <a:pPr algn="ctr"/>
                      <a:r>
                        <a:rPr lang="en-US" altLang="zh-CN" sz="1800" dirty="0"/>
                        <a:t>2</a:t>
                      </a:r>
                    </a:p>
                  </a:txBody>
                  <a:tcPr marL="98439" marR="98439" marT="49219" marB="49219" anchor="ctr">
                    <a:solidFill>
                      <a:schemeClr val="bg2">
                        <a:lumMod val="90000"/>
                      </a:schemeClr>
                    </a:solidFill>
                  </a:tcPr>
                </a:tc>
                <a:tc>
                  <a:txBody>
                    <a:bodyPr/>
                    <a:lstStyle/>
                    <a:p>
                      <a:r>
                        <a:rPr lang="en-US" sz="1800" kern="1200" dirty="0">
                          <a:solidFill>
                            <a:srgbClr val="C00000"/>
                          </a:solidFill>
                          <a:latin typeface="黑体" panose="02010609060101010101" pitchFamily="49" charset="-122"/>
                          <a:ea typeface="黑体" panose="02010609060101010101" pitchFamily="49" charset="-122"/>
                          <a:cs typeface="+mn-cs"/>
                        </a:rPr>
                        <a:t>2022</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zh-CN"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月中旬</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教师向学生下达毕业设计任务书</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及时向教师索取毕业设计任务书</a:t>
                      </a:r>
                    </a:p>
                  </a:txBody>
                  <a:tcPr marL="98439" marR="98439" marT="49219" marB="49219" anchor="ctr">
                    <a:solidFill>
                      <a:schemeClr val="bg2">
                        <a:lumMod val="90000"/>
                      </a:schemeClr>
                    </a:solidFill>
                  </a:tcPr>
                </a:tc>
                <a:extLst>
                  <a:ext uri="{0D108BD9-81ED-4DB2-BD59-A6C34878D82A}">
                    <a16:rowId xmlns:a16="http://schemas.microsoft.com/office/drawing/2014/main" val="10002"/>
                  </a:ext>
                </a:extLst>
              </a:tr>
              <a:tr h="477130">
                <a:tc>
                  <a:txBody>
                    <a:bodyPr/>
                    <a:lstStyle/>
                    <a:p>
                      <a:pPr algn="ctr"/>
                      <a:r>
                        <a:rPr lang="en-US" altLang="zh-CN" sz="1800" dirty="0"/>
                        <a:t>3</a:t>
                      </a:r>
                    </a:p>
                  </a:txBody>
                  <a:tcPr marL="98439" marR="98439" marT="49219" marB="49219" anchor="ctr">
                    <a:solidFill>
                      <a:schemeClr val="bg2">
                        <a:lumMod val="90000"/>
                      </a:schemeClr>
                    </a:solidFill>
                  </a:tcPr>
                </a:tc>
                <a:tc>
                  <a:txBody>
                    <a:bodyPr/>
                    <a:lstStyle/>
                    <a:p>
                      <a:pPr>
                        <a:buNone/>
                      </a:pPr>
                      <a:r>
                        <a:rPr lang="zh-CN" altLang="en-US" sz="1800" dirty="0">
                          <a:solidFill>
                            <a:srgbClr val="C00000"/>
                          </a:solidFill>
                          <a:latin typeface="黑体" panose="02010609060101010101" pitchFamily="49" charset="-122"/>
                          <a:ea typeface="黑体" panose="02010609060101010101" pitchFamily="49" charset="-122"/>
                          <a:sym typeface="+mn-ea"/>
                        </a:rPr>
                        <a:t>第</a:t>
                      </a:r>
                      <a:r>
                        <a:rPr lang="en-US" altLang="zh-CN" sz="1800" dirty="0">
                          <a:solidFill>
                            <a:srgbClr val="C00000"/>
                          </a:solidFill>
                          <a:latin typeface="黑体" panose="02010609060101010101" pitchFamily="49" charset="-122"/>
                          <a:ea typeface="黑体" panose="02010609060101010101" pitchFamily="49" charset="-122"/>
                          <a:sym typeface="+mn-ea"/>
                        </a:rPr>
                        <a:t>7</a:t>
                      </a:r>
                      <a:r>
                        <a:rPr lang="zh-CN" altLang="en-US" sz="1800" dirty="0">
                          <a:solidFill>
                            <a:srgbClr val="C00000"/>
                          </a:solidFill>
                          <a:latin typeface="黑体" panose="02010609060101010101" pitchFamily="49" charset="-122"/>
                          <a:ea typeface="黑体" panose="02010609060101010101" pitchFamily="49" charset="-122"/>
                          <a:sym typeface="+mn-ea"/>
                        </a:rPr>
                        <a:t>学期第</a:t>
                      </a:r>
                      <a:r>
                        <a:rPr lang="en-US" altLang="zh-CN" sz="1800" dirty="0">
                          <a:solidFill>
                            <a:srgbClr val="C00000"/>
                          </a:solidFill>
                          <a:latin typeface="黑体" panose="02010609060101010101" pitchFamily="49" charset="-122"/>
                          <a:ea typeface="黑体" panose="02010609060101010101" pitchFamily="49" charset="-122"/>
                          <a:sym typeface="+mn-ea"/>
                        </a:rPr>
                        <a:t>4</a:t>
                      </a:r>
                      <a:r>
                        <a:rPr lang="zh-CN" altLang="en-US" sz="1800" dirty="0">
                          <a:solidFill>
                            <a:srgbClr val="C00000"/>
                          </a:solidFill>
                          <a:latin typeface="黑体" panose="02010609060101010101" pitchFamily="49" charset="-122"/>
                          <a:ea typeface="黑体" panose="02010609060101010101" pitchFamily="49" charset="-122"/>
                          <a:sym typeface="+mn-ea"/>
                        </a:rPr>
                        <a:t>周</a:t>
                      </a:r>
                      <a:endParaRPr lang="zh-CN" altLang="en-US" sz="1800" kern="1200" dirty="0">
                        <a:solidFill>
                          <a:srgbClr val="C00000"/>
                        </a:solidFill>
                        <a:latin typeface="黑体" panose="02010609060101010101" pitchFamily="49" charset="-122"/>
                        <a:ea typeface="黑体" panose="02010609060101010101" pitchFamily="49" charset="-122"/>
                        <a:cs typeface="+mn-cs"/>
                        <a:sym typeface="+mn-ea"/>
                      </a:endParaRP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sym typeface="+mn-ea"/>
                        </a:rPr>
                        <a:t>参加开题报告会</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认真填写开题报告，制作</a:t>
                      </a:r>
                      <a:r>
                        <a:rPr lang="en-US" altLang="zh-CN" sz="1800" dirty="0">
                          <a:latin typeface="黑体" panose="02010609060101010101" pitchFamily="49" charset="-122"/>
                          <a:ea typeface="黑体" panose="02010609060101010101" pitchFamily="49" charset="-122"/>
                        </a:rPr>
                        <a:t>ppt</a:t>
                      </a:r>
                      <a:r>
                        <a:rPr lang="zh-CN" altLang="en-US" sz="1800" dirty="0">
                          <a:latin typeface="黑体" panose="02010609060101010101" pitchFamily="49" charset="-122"/>
                          <a:ea typeface="黑体" panose="02010609060101010101" pitchFamily="49" charset="-122"/>
                        </a:rPr>
                        <a:t>参加开题答辩</a:t>
                      </a:r>
                    </a:p>
                  </a:txBody>
                  <a:tcPr marL="98439" marR="98439" marT="49219" marB="49219" anchor="ctr">
                    <a:solidFill>
                      <a:schemeClr val="bg2">
                        <a:lumMod val="90000"/>
                      </a:schemeClr>
                    </a:solidFill>
                  </a:tcPr>
                </a:tc>
                <a:extLst>
                  <a:ext uri="{0D108BD9-81ED-4DB2-BD59-A6C34878D82A}">
                    <a16:rowId xmlns:a16="http://schemas.microsoft.com/office/drawing/2014/main" val="10003"/>
                  </a:ext>
                </a:extLst>
              </a:tr>
              <a:tr h="979308">
                <a:tc>
                  <a:txBody>
                    <a:bodyPr/>
                    <a:lstStyle/>
                    <a:p>
                      <a:pPr algn="ctr"/>
                      <a:r>
                        <a:rPr lang="en-US" altLang="zh-CN" sz="1800" dirty="0"/>
                        <a:t>4</a:t>
                      </a:r>
                    </a:p>
                  </a:txBody>
                  <a:tcPr marL="98439" marR="98439" marT="49219" marB="49219" anchor="ctr">
                    <a:solidFill>
                      <a:schemeClr val="accent2">
                        <a:lumMod val="20000"/>
                        <a:lumOff val="80000"/>
                      </a:schemeClr>
                    </a:solidFill>
                  </a:tcPr>
                </a:tc>
                <a:tc>
                  <a:txBody>
                    <a:bodyPr/>
                    <a:lstStyle/>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学期</a:t>
                      </a:r>
                    </a:p>
                    <a:p>
                      <a:endParaRPr lang="zh-CN" altLang="en-US" sz="1800" kern="1200" dirty="0">
                        <a:solidFill>
                          <a:srgbClr val="C00000"/>
                        </a:solidFill>
                        <a:latin typeface="黑体" panose="02010609060101010101" pitchFamily="49" charset="-122"/>
                        <a:ea typeface="黑体" panose="02010609060101010101" pitchFamily="49" charset="-122"/>
                        <a:cs typeface="+mn-cs"/>
                      </a:endParaRP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学生：毕业设计、制作；毕业设计报告撰写；填写设计日志。</a:t>
                      </a:r>
                    </a:p>
                    <a:p>
                      <a:r>
                        <a:rPr lang="zh-CN" altLang="en-US" sz="1800" dirty="0">
                          <a:latin typeface="黑体" panose="02010609060101010101" pitchFamily="49" charset="-122"/>
                          <a:ea typeface="黑体" panose="02010609060101010101" pitchFamily="49" charset="-122"/>
                        </a:rPr>
                        <a:t>教师：指导学生；填写指导记录。</a:t>
                      </a: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不得抄袭，及时与指导教师沟通，认真填写指导记录。</a:t>
                      </a:r>
                    </a:p>
                  </a:txBody>
                  <a:tcPr marL="98439" marR="98439" marT="49219" marB="49219" anchor="ctr">
                    <a:solidFill>
                      <a:schemeClr val="accent2">
                        <a:lumMod val="20000"/>
                        <a:lumOff val="80000"/>
                      </a:schemeClr>
                    </a:solidFill>
                  </a:tcPr>
                </a:tc>
                <a:extLst>
                  <a:ext uri="{0D108BD9-81ED-4DB2-BD59-A6C34878D82A}">
                    <a16:rowId xmlns:a16="http://schemas.microsoft.com/office/drawing/2014/main" val="10004"/>
                  </a:ext>
                </a:extLst>
              </a:tr>
              <a:tr h="728218">
                <a:tc>
                  <a:txBody>
                    <a:bodyPr/>
                    <a:lstStyle/>
                    <a:p>
                      <a:pPr algn="ctr"/>
                      <a:r>
                        <a:rPr lang="en-US" altLang="zh-CN" sz="1800" dirty="0"/>
                        <a:t>5</a:t>
                      </a:r>
                    </a:p>
                  </a:txBody>
                  <a:tcPr marL="98439" marR="98439" marT="49219" marB="49219" anchor="ctr">
                    <a:solidFill>
                      <a:schemeClr val="accent2">
                        <a:lumMod val="20000"/>
                        <a:lumOff val="80000"/>
                      </a:schemeClr>
                    </a:solidFill>
                  </a:tcPr>
                </a:tc>
                <a:tc>
                  <a:txBody>
                    <a:bodyPr/>
                    <a:lstStyle/>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学期</a:t>
                      </a:r>
                    </a:p>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15-16</a:t>
                      </a:r>
                      <a:r>
                        <a:rPr lang="zh-CN" altLang="en-US" sz="1800" kern="1200" dirty="0">
                          <a:solidFill>
                            <a:srgbClr val="C00000"/>
                          </a:solidFill>
                          <a:latin typeface="黑体" panose="02010609060101010101" pitchFamily="49" charset="-122"/>
                          <a:ea typeface="黑体" panose="02010609060101010101" pitchFamily="49" charset="-122"/>
                          <a:cs typeface="+mn-cs"/>
                        </a:rPr>
                        <a:t>周</a:t>
                      </a: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中期检查（学院、系、教研室对教师和学生的指导记录检查）</a:t>
                      </a:r>
                    </a:p>
                  </a:txBody>
                  <a:tcPr marL="98439" marR="98439" marT="49219" marB="49219" anchor="ctr">
                    <a:solidFill>
                      <a:schemeClr val="accent2">
                        <a:lumMod val="20000"/>
                        <a:lumOff val="80000"/>
                      </a:schemeClr>
                    </a:solidFill>
                  </a:tcPr>
                </a:tc>
                <a:tc>
                  <a:txBody>
                    <a:bodyPr/>
                    <a:lstStyle/>
                    <a:p>
                      <a:endParaRPr lang="zh-CN" altLang="en-US" sz="1800" dirty="0">
                        <a:latin typeface="黑体" panose="02010609060101010101" pitchFamily="49" charset="-122"/>
                        <a:ea typeface="黑体" panose="02010609060101010101" pitchFamily="49" charset="-122"/>
                      </a:endParaRPr>
                    </a:p>
                  </a:txBody>
                  <a:tcPr marL="98439" marR="98439" marT="49219" marB="49219" anchor="ctr">
                    <a:solidFill>
                      <a:schemeClr val="accent2">
                        <a:lumMod val="20000"/>
                        <a:lumOff val="80000"/>
                      </a:schemeClr>
                    </a:solidFill>
                  </a:tcPr>
                </a:tc>
                <a:extLst>
                  <a:ext uri="{0D108BD9-81ED-4DB2-BD59-A6C34878D82A}">
                    <a16:rowId xmlns:a16="http://schemas.microsoft.com/office/drawing/2014/main" val="10005"/>
                  </a:ext>
                </a:extLst>
              </a:tr>
              <a:tr h="1326197">
                <a:tc>
                  <a:txBody>
                    <a:bodyPr/>
                    <a:lstStyle/>
                    <a:p>
                      <a:pPr marL="0" algn="ctr" defTabSz="914400" rtl="0" eaLnBrk="1" latinLnBrk="0" hangingPunct="1"/>
                      <a:r>
                        <a:rPr lang="en-US" altLang="zh-CN" sz="1800" kern="1200" dirty="0">
                          <a:solidFill>
                            <a:schemeClr val="dk1"/>
                          </a:solidFill>
                          <a:latin typeface="黑体" panose="02010609060101010101" pitchFamily="49" charset="-122"/>
                          <a:ea typeface="黑体" panose="02010609060101010101" pitchFamily="49" charset="-122"/>
                          <a:cs typeface="+mn-cs"/>
                        </a:rPr>
                        <a:t>6</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en-US" altLang="en-US" sz="1800" kern="1200" dirty="0">
                          <a:solidFill>
                            <a:srgbClr val="C00000"/>
                          </a:solidFill>
                          <a:latin typeface="黑体" panose="02010609060101010101" pitchFamily="49" charset="-122"/>
                          <a:ea typeface="黑体" panose="02010609060101010101" pitchFamily="49" charset="-122"/>
                          <a:cs typeface="+mn-cs"/>
                        </a:rPr>
                        <a:t>2023</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en-US" sz="1800" kern="1200" dirty="0">
                          <a:solidFill>
                            <a:srgbClr val="C00000"/>
                          </a:solidFill>
                          <a:latin typeface="黑体" panose="02010609060101010101" pitchFamily="49" charset="-122"/>
                          <a:ea typeface="黑体" panose="02010609060101010101" pitchFamily="49" charset="-122"/>
                          <a:cs typeface="+mn-cs"/>
                        </a:rPr>
                        <a:t>4</a:t>
                      </a:r>
                      <a:r>
                        <a:rPr lang="zh-CN" altLang="en-US" sz="1800" kern="1200" dirty="0">
                          <a:solidFill>
                            <a:srgbClr val="C00000"/>
                          </a:solidFill>
                          <a:latin typeface="黑体" panose="02010609060101010101" pitchFamily="49" charset="-122"/>
                          <a:ea typeface="黑体" panose="02010609060101010101" pitchFamily="49" charset="-122"/>
                          <a:cs typeface="+mn-cs"/>
                        </a:rPr>
                        <a:t>月中下旬</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毕业设计展、毕业设计（报告）答辩</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按时参加毕业答辩，未及时参加的和答辩未通过的，在国家规定的学制内参加下一届答辩，本届将不能毕业（考研复试若与毕业设计答辩时间冲突可申请补答辩）。</a:t>
                      </a:r>
                    </a:p>
                  </a:txBody>
                  <a:tcPr marL="98439" marR="98439" marT="49219" marB="49219" anchor="ctr">
                    <a:solidFill>
                      <a:schemeClr val="accent4">
                        <a:lumMod val="40000"/>
                        <a:lumOff val="60000"/>
                      </a:schemeClr>
                    </a:solidFill>
                  </a:tcPr>
                </a:tc>
                <a:extLst>
                  <a:ext uri="{0D108BD9-81ED-4DB2-BD59-A6C34878D82A}">
                    <a16:rowId xmlns:a16="http://schemas.microsoft.com/office/drawing/2014/main" val="10006"/>
                  </a:ext>
                </a:extLst>
              </a:tr>
              <a:tr h="716948">
                <a:tc>
                  <a:txBody>
                    <a:bodyPr/>
                    <a:lstStyle/>
                    <a:p>
                      <a:pPr marL="0" algn="l" defTabSz="914400" rtl="0" eaLnBrk="1" latinLnBrk="0" hangingPunct="1"/>
                      <a:r>
                        <a:rPr lang="en-US" altLang="zh-CN" sz="1800" kern="1200" dirty="0">
                          <a:solidFill>
                            <a:schemeClr val="dk1"/>
                          </a:solidFill>
                          <a:latin typeface="黑体" panose="02010609060101010101" pitchFamily="49" charset="-122"/>
                          <a:ea typeface="黑体" panose="02010609060101010101" pitchFamily="49" charset="-122"/>
                          <a:cs typeface="+mn-cs"/>
                        </a:rPr>
                        <a:t>  7</a:t>
                      </a:r>
                    </a:p>
                  </a:txBody>
                  <a:tcPr marL="98439" marR="98439" marT="49219" marB="49219" anchor="ctr"/>
                </a:tc>
                <a:tc>
                  <a:txBody>
                    <a:bodyPr/>
                    <a:lstStyle/>
                    <a:p>
                      <a:pPr marL="0" algn="l" defTabSz="914400" rtl="0" eaLnBrk="1" latinLnBrk="0" hangingPunct="1"/>
                      <a:r>
                        <a:rPr lang="en-US" altLang="en-US" sz="1800" kern="1200" dirty="0">
                          <a:solidFill>
                            <a:srgbClr val="C00000"/>
                          </a:solidFill>
                          <a:latin typeface="黑体" panose="02010609060101010101" pitchFamily="49" charset="-122"/>
                          <a:ea typeface="黑体" panose="02010609060101010101" pitchFamily="49" charset="-122"/>
                          <a:cs typeface="+mn-cs"/>
                        </a:rPr>
                        <a:t>2023</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en-US" sz="1800" kern="1200" dirty="0">
                          <a:solidFill>
                            <a:srgbClr val="C00000"/>
                          </a:solidFill>
                          <a:latin typeface="黑体" panose="02010609060101010101" pitchFamily="49" charset="-122"/>
                          <a:ea typeface="黑体" panose="02010609060101010101" pitchFamily="49" charset="-122"/>
                          <a:cs typeface="+mn-cs"/>
                        </a:rPr>
                        <a:t>5</a:t>
                      </a:r>
                      <a:r>
                        <a:rPr lang="zh-CN" altLang="en-US" sz="1800" kern="1200" dirty="0">
                          <a:solidFill>
                            <a:srgbClr val="C00000"/>
                          </a:solidFill>
                          <a:latin typeface="黑体" panose="02010609060101010101" pitchFamily="49" charset="-122"/>
                          <a:ea typeface="黑体" panose="02010609060101010101" pitchFamily="49" charset="-122"/>
                          <a:cs typeface="+mn-cs"/>
                        </a:rPr>
                        <a:t>月</a:t>
                      </a:r>
                    </a:p>
                  </a:txBody>
                  <a:tcPr marL="98439" marR="98439" marT="49219" marB="49219" anchor="ct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资料归集与总结</a:t>
                      </a:r>
                    </a:p>
                  </a:txBody>
                  <a:tcPr marL="98439" marR="98439" marT="49219" marB="49219" anchor="ctr"/>
                </a:tc>
                <a:tc>
                  <a:txBody>
                    <a:bodyPr/>
                    <a:lstStyle/>
                    <a:p>
                      <a:pPr marL="0" algn="l" defTabSz="914400" rtl="0" eaLnBrk="1" latinLnBrk="0" hangingPunct="1"/>
                      <a:endParaRPr lang="zh-CN" altLang="en-US" sz="1800" kern="1200" dirty="0">
                        <a:solidFill>
                          <a:schemeClr val="dk1"/>
                        </a:solidFill>
                        <a:latin typeface="+mn-lt"/>
                        <a:ea typeface="+mn-ea"/>
                        <a:cs typeface="+mn-cs"/>
                      </a:endParaRPr>
                    </a:p>
                  </a:txBody>
                  <a:tcPr marL="98439" marR="98439" marT="49219" marB="49219"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2"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3" name="文本框 2"/>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
        <p:nvSpPr>
          <p:cNvPr id="4" name="文本框 3"/>
          <p:cNvSpPr txBox="1"/>
          <p:nvPr/>
        </p:nvSpPr>
        <p:spPr>
          <a:xfrm>
            <a:off x="590550" y="1584991"/>
            <a:ext cx="11010900" cy="4570482"/>
          </a:xfrm>
          <a:prstGeom prst="rect">
            <a:avLst/>
          </a:prstGeom>
          <a:noFill/>
        </p:spPr>
        <p:txBody>
          <a:bodyPr wrap="square" rtlCol="0">
            <a:spAutoFit/>
          </a:bodyPr>
          <a:lstStyle/>
          <a:p>
            <a:pPr>
              <a:lnSpc>
                <a:spcPct val="150000"/>
              </a:lnSpc>
            </a:pPr>
            <a:r>
              <a:rPr lang="en-US" altLang="zh-CN" sz="1400" b="1" dirty="0"/>
              <a:t>A.</a:t>
            </a:r>
            <a:r>
              <a:rPr lang="zh-CN" altLang="zh-CN" sz="1400" b="1" dirty="0"/>
              <a:t>以海报（招贴）为主的设计：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zh-CN" altLang="zh-CN" sz="1400" dirty="0"/>
              <a:t>总数不少于</a:t>
            </a:r>
            <a:r>
              <a:rPr lang="en-US" altLang="zh-CN" sz="1400" dirty="0"/>
              <a:t>15</a:t>
            </a:r>
            <a:r>
              <a:rPr lang="zh-CN" altLang="zh-CN" sz="1400" dirty="0"/>
              <a:t>张或</a:t>
            </a:r>
            <a:r>
              <a:rPr lang="en-US" altLang="zh-CN" sz="1400" dirty="0"/>
              <a:t>12</a:t>
            </a:r>
            <a:r>
              <a:rPr lang="zh-CN" altLang="zh-CN" sz="1400" dirty="0"/>
              <a:t>组，展示时需要有与本设计相关的内容作为辅助和烘托。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）艺术风格要有所区别。风格近似的系列作品至少</a:t>
            </a:r>
            <a:r>
              <a:rPr lang="en-US" altLang="zh-CN" sz="1400" dirty="0"/>
              <a:t>2</a:t>
            </a:r>
            <a:r>
              <a:rPr lang="zh-CN" altLang="zh-CN" sz="1400" dirty="0"/>
              <a:t>张为</a:t>
            </a:r>
            <a:r>
              <a:rPr lang="en-US" altLang="zh-CN" sz="1400" dirty="0"/>
              <a:t>1</a:t>
            </a:r>
            <a:r>
              <a:rPr lang="zh-CN" altLang="zh-CN" sz="1400" dirty="0"/>
              <a:t>组（艺术风是否近似由评审小组成员共同商议评定）。</a:t>
            </a:r>
          </a:p>
          <a:p>
            <a:pPr>
              <a:lnSpc>
                <a:spcPct val="150000"/>
              </a:lnSpc>
            </a:pPr>
            <a:r>
              <a:rPr lang="zh-CN" altLang="zh-CN" sz="1400" dirty="0"/>
              <a:t>（</a:t>
            </a:r>
            <a:r>
              <a:rPr lang="en-US" altLang="zh-CN" sz="1400" dirty="0"/>
              <a:t>2</a:t>
            </a:r>
            <a:r>
              <a:rPr lang="zh-CN" altLang="zh-CN" sz="1400" dirty="0"/>
              <a:t>）视觉构成元素中图形与图像须为原创（否则按零分处理），表现方法不限。</a:t>
            </a:r>
          </a:p>
          <a:p>
            <a:pPr>
              <a:lnSpc>
                <a:spcPct val="150000"/>
              </a:lnSpc>
            </a:pPr>
            <a:r>
              <a:rPr lang="zh-CN" altLang="zh-CN" sz="1400" dirty="0"/>
              <a:t>（</a:t>
            </a:r>
            <a:r>
              <a:rPr lang="en-US" altLang="zh-CN" sz="1400" dirty="0"/>
              <a:t>3</a:t>
            </a:r>
            <a:r>
              <a:rPr lang="zh-CN" altLang="zh-CN" sz="1400" dirty="0"/>
              <a:t>）表现形式丰富，版式与编排合理，创意巧妙，视觉冲击力强，有一定的形式美感。</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）须保证印制的品质，提倡手绘、手工制作和综合材料的运用，但需杜绝粗制滥造和以次充好的现象。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878259"/>
          </a:xfrm>
          <a:prstGeom prst="rect">
            <a:avLst/>
          </a:prstGeom>
          <a:noFill/>
        </p:spPr>
        <p:txBody>
          <a:bodyPr wrap="square" rtlCol="0">
            <a:spAutoFit/>
          </a:bodyPr>
          <a:lstStyle/>
          <a:p>
            <a:pPr>
              <a:lnSpc>
                <a:spcPct val="150000"/>
              </a:lnSpc>
            </a:pPr>
            <a:r>
              <a:rPr lang="en-US" altLang="zh-CN" sz="1600" b="1" dirty="0"/>
              <a:t>B.</a:t>
            </a:r>
            <a:r>
              <a:rPr lang="zh-CN" altLang="en-US" sz="1600" b="1" dirty="0"/>
              <a:t>以包装为主的设计：</a:t>
            </a:r>
          </a:p>
          <a:p>
            <a:pPr>
              <a:lnSpc>
                <a:spcPct val="150000"/>
              </a:lnSpc>
            </a:pPr>
            <a:r>
              <a:rPr lang="en-US" altLang="zh-CN" sz="1400" dirty="0"/>
              <a:t>1</a:t>
            </a:r>
            <a:r>
              <a:rPr lang="zh-CN" altLang="en-US" sz="1400" dirty="0"/>
              <a:t>、数量</a:t>
            </a:r>
          </a:p>
          <a:p>
            <a:pPr>
              <a:lnSpc>
                <a:spcPct val="150000"/>
              </a:lnSpc>
            </a:pPr>
            <a:r>
              <a:rPr lang="zh-CN" altLang="en-US" sz="1400" dirty="0"/>
              <a:t>数量上不少于</a:t>
            </a:r>
            <a:r>
              <a:rPr lang="en-US" altLang="zh-CN" sz="1400" dirty="0"/>
              <a:t>15</a:t>
            </a:r>
            <a:r>
              <a:rPr lang="zh-CN" altLang="en-US" sz="1400" dirty="0"/>
              <a:t>件，展示时需要有与本设计相关的内容作为辅助和烘托。</a:t>
            </a:r>
          </a:p>
          <a:p>
            <a:pPr>
              <a:lnSpc>
                <a:spcPct val="150000"/>
              </a:lnSpc>
            </a:pPr>
            <a:r>
              <a:rPr lang="en-US" altLang="zh-CN" sz="1400" dirty="0"/>
              <a:t>2</a:t>
            </a:r>
            <a:r>
              <a:rPr lang="zh-CN" altLang="en-US" sz="1400" dirty="0"/>
              <a:t>、艺术性</a:t>
            </a:r>
          </a:p>
          <a:p>
            <a:pPr>
              <a:lnSpc>
                <a:spcPct val="150000"/>
              </a:lnSpc>
            </a:pPr>
            <a:r>
              <a:rPr lang="zh-CN" altLang="en-US" sz="1400" dirty="0"/>
              <a:t>（</a:t>
            </a:r>
            <a:r>
              <a:rPr lang="en-US" altLang="zh-CN" sz="1400" dirty="0"/>
              <a:t>1</a:t>
            </a:r>
            <a:r>
              <a:rPr lang="zh-CN" altLang="en-US" sz="1400" dirty="0"/>
              <a:t>）艺术风格要有所区别，系列包装在形制、体量、色彩、图像、图形的应用上要有所区别。</a:t>
            </a:r>
          </a:p>
          <a:p>
            <a:pPr>
              <a:lnSpc>
                <a:spcPct val="150000"/>
              </a:lnSpc>
            </a:pPr>
            <a:r>
              <a:rPr lang="zh-CN" altLang="en-US" sz="1400" dirty="0"/>
              <a:t>（</a:t>
            </a:r>
            <a:r>
              <a:rPr lang="en-US" altLang="zh-CN" sz="1400" dirty="0"/>
              <a:t>2</a:t>
            </a:r>
            <a:r>
              <a:rPr lang="zh-CN" altLang="en-US" sz="1400" dirty="0"/>
              <a:t>）视觉构成元素中图形与图像必须原创（否则按零分处理），除对已有的品牌再改造外，需要有自己设计的独立</a:t>
            </a:r>
            <a:r>
              <a:rPr lang="en-US" altLang="zh-CN" sz="1400" dirty="0"/>
              <a:t>logo</a:t>
            </a:r>
            <a:r>
              <a:rPr lang="zh-CN" altLang="en-US" sz="1400" dirty="0"/>
              <a:t>和标准字体（否则按零分处理），表现方法不限。</a:t>
            </a:r>
          </a:p>
          <a:p>
            <a:pPr>
              <a:lnSpc>
                <a:spcPct val="150000"/>
              </a:lnSpc>
            </a:pPr>
            <a:r>
              <a:rPr lang="zh-CN" altLang="en-US" sz="1400" dirty="0"/>
              <a:t>（</a:t>
            </a:r>
            <a:r>
              <a:rPr lang="en-US" altLang="zh-CN" sz="1400" dirty="0"/>
              <a:t>3</a:t>
            </a:r>
            <a:r>
              <a:rPr lang="zh-CN" altLang="en-US" sz="1400" dirty="0"/>
              <a:t>）表现形式丰富，包装造型多样、版式与编排合理，创意巧妙，视觉冲击力强，有一定的形式美感。</a:t>
            </a:r>
          </a:p>
          <a:p>
            <a:pPr>
              <a:lnSpc>
                <a:spcPct val="150000"/>
              </a:lnSpc>
            </a:pPr>
            <a:r>
              <a:rPr lang="zh-CN" altLang="en-US" sz="1400" dirty="0"/>
              <a:t>（</a:t>
            </a:r>
            <a:r>
              <a:rPr lang="en-US" altLang="zh-CN" sz="1400" dirty="0"/>
              <a:t>4</a:t>
            </a:r>
            <a:r>
              <a:rPr lang="zh-CN" altLang="en-US" sz="1400" dirty="0"/>
              <a:t>）具有一定的传达功能，内容积极健康，形式与内容结合紧密。</a:t>
            </a:r>
          </a:p>
          <a:p>
            <a:pPr>
              <a:lnSpc>
                <a:spcPct val="150000"/>
              </a:lnSpc>
            </a:pPr>
            <a:r>
              <a:rPr lang="en-US" altLang="zh-CN" sz="1400" dirty="0"/>
              <a:t>3</a:t>
            </a:r>
            <a:r>
              <a:rPr lang="zh-CN" altLang="en-US" sz="1400" dirty="0"/>
              <a:t>、技术性</a:t>
            </a:r>
          </a:p>
          <a:p>
            <a:pPr>
              <a:lnSpc>
                <a:spcPct val="150000"/>
              </a:lnSpc>
            </a:pPr>
            <a:r>
              <a:rPr lang="zh-CN" altLang="en-US" sz="1400" dirty="0"/>
              <a:t>（</a:t>
            </a:r>
            <a:r>
              <a:rPr lang="en-US" altLang="zh-CN" sz="1400" dirty="0"/>
              <a:t>1</a:t>
            </a:r>
            <a:r>
              <a:rPr lang="zh-CN" altLang="en-US" sz="1400" dirty="0"/>
              <a:t>）能正确且熟练使用</a:t>
            </a:r>
            <a:r>
              <a:rPr lang="en-US" altLang="zh-CN" sz="1400" dirty="0"/>
              <a:t>Adobe Photoshop</a:t>
            </a:r>
            <a:r>
              <a:rPr lang="zh-CN" altLang="en-US" sz="1400" dirty="0"/>
              <a:t>、</a:t>
            </a:r>
            <a:r>
              <a:rPr lang="en-US" altLang="zh-CN" sz="1400" dirty="0"/>
              <a:t>Corel Draw</a:t>
            </a:r>
            <a:r>
              <a:rPr lang="zh-CN" altLang="en-US" sz="1400" dirty="0"/>
              <a:t>、</a:t>
            </a:r>
            <a:r>
              <a:rPr lang="en-US" altLang="zh-CN" sz="1400" dirty="0"/>
              <a:t>Adobe InDesign</a:t>
            </a:r>
            <a:r>
              <a:rPr lang="zh-CN" altLang="en-US" sz="1400" dirty="0"/>
              <a:t>、</a:t>
            </a:r>
            <a:r>
              <a:rPr lang="en-US" altLang="zh-CN" sz="1400" dirty="0"/>
              <a:t>Adobe Illustrator</a:t>
            </a:r>
            <a:r>
              <a:rPr lang="zh-CN" altLang="en-US" sz="1400" dirty="0"/>
              <a:t>、</a:t>
            </a:r>
            <a:r>
              <a:rPr lang="en-US" altLang="zh-CN" sz="1400" dirty="0"/>
              <a:t>Corel Painter</a:t>
            </a:r>
            <a:r>
              <a:rPr lang="zh-CN" altLang="en-US" sz="1400" dirty="0"/>
              <a:t>、</a:t>
            </a:r>
            <a:r>
              <a:rPr lang="en-US" altLang="zh-CN" sz="1400" dirty="0"/>
              <a:t>Easy Paint Tool SAI</a:t>
            </a:r>
            <a:r>
              <a:rPr lang="zh-CN" altLang="en-US" sz="1400" dirty="0"/>
              <a:t>等平面类图形图像处理软件或绘画软件，能适当结合使用其他如</a:t>
            </a:r>
            <a:r>
              <a:rPr lang="en-US" altLang="zh-CN" sz="1400" dirty="0"/>
              <a:t>3DMax</a:t>
            </a:r>
            <a:r>
              <a:rPr lang="zh-CN" altLang="en-US" sz="1400" dirty="0"/>
              <a:t>、</a:t>
            </a:r>
            <a:r>
              <a:rPr lang="en-US" altLang="zh-CN" sz="1400" dirty="0"/>
              <a:t>AutoCAD</a:t>
            </a:r>
            <a:r>
              <a:rPr lang="zh-CN" altLang="en-US" sz="1400" dirty="0"/>
              <a:t>等软件。</a:t>
            </a:r>
          </a:p>
          <a:p>
            <a:pPr>
              <a:lnSpc>
                <a:spcPct val="150000"/>
              </a:lnSpc>
            </a:pPr>
            <a:r>
              <a:rPr lang="zh-CN" altLang="en-US" sz="1400" dirty="0"/>
              <a:t>（</a:t>
            </a:r>
            <a:r>
              <a:rPr lang="en-US" altLang="zh-CN" sz="1400" dirty="0"/>
              <a:t>2</a:t>
            </a:r>
            <a:r>
              <a:rPr lang="zh-CN" altLang="en-US" sz="1400" dirty="0"/>
              <a:t>）须保证印制的品质，提倡手工制作和综合材料的运用，但需杜绝粗制滥造和以次充好的现象。</a:t>
            </a:r>
          </a:p>
          <a:p>
            <a:pPr>
              <a:lnSpc>
                <a:spcPct val="150000"/>
              </a:lnSpc>
            </a:pPr>
            <a:r>
              <a:rPr lang="zh-CN" altLang="en-US" sz="1400" dirty="0"/>
              <a:t>（</a:t>
            </a:r>
            <a:r>
              <a:rPr lang="en-US" altLang="zh-CN" sz="1400" dirty="0"/>
              <a:t>3</a:t>
            </a:r>
            <a:r>
              <a:rPr lang="zh-CN" altLang="en-US" sz="1400" dirty="0"/>
              <a:t>）综合考虑展示效果，可适当结合声、光、电、影像等形式强化设计的多样性。</a:t>
            </a:r>
          </a:p>
          <a:p>
            <a:endParaRPr lang="zh-CN" altLang="en-US" sz="1400" dirty="0"/>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793620"/>
          </a:xfrm>
          <a:prstGeom prst="rect">
            <a:avLst/>
          </a:prstGeom>
          <a:noFill/>
        </p:spPr>
        <p:txBody>
          <a:bodyPr wrap="square" rtlCol="0">
            <a:spAutoFit/>
          </a:bodyPr>
          <a:lstStyle/>
          <a:p>
            <a:r>
              <a:rPr lang="en-US" altLang="zh-CN" sz="1400" b="1" dirty="0"/>
              <a:t>C.</a:t>
            </a:r>
            <a:r>
              <a:rPr lang="zh-CN" altLang="zh-CN" sz="1400" b="1" dirty="0"/>
              <a:t>以企业形象为主的设计：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en-US" altLang="zh-CN" sz="1400" dirty="0"/>
              <a:t>VI</a:t>
            </a:r>
            <a:r>
              <a:rPr lang="zh-CN" altLang="zh-CN" sz="1400" dirty="0"/>
              <a:t>手册不少于</a:t>
            </a:r>
            <a:r>
              <a:rPr lang="en-US" altLang="zh-CN" sz="1400" dirty="0"/>
              <a:t>60</a:t>
            </a:r>
            <a:r>
              <a:rPr lang="zh-CN" altLang="zh-CN" sz="1400" dirty="0"/>
              <a:t>页，基础系统不少于</a:t>
            </a:r>
            <a:r>
              <a:rPr lang="en-US" altLang="zh-CN" sz="1400" dirty="0"/>
              <a:t>20</a:t>
            </a:r>
            <a:r>
              <a:rPr lang="zh-CN" altLang="zh-CN" sz="1400" dirty="0"/>
              <a:t>页、应用系统</a:t>
            </a:r>
            <a:r>
              <a:rPr lang="en-US" altLang="zh-CN" sz="1400" dirty="0"/>
              <a:t>40</a:t>
            </a:r>
            <a:r>
              <a:rPr lang="zh-CN" altLang="zh-CN" sz="1400" dirty="0"/>
              <a:t>页，标志设计提供不得少于</a:t>
            </a:r>
            <a:r>
              <a:rPr lang="en-US" altLang="zh-CN" sz="1400" dirty="0"/>
              <a:t>8</a:t>
            </a:r>
            <a:r>
              <a:rPr lang="zh-CN" altLang="zh-CN" sz="1400" dirty="0"/>
              <a:t>个设计图形和设计过程中的设计思路稿，展示时需要有与本设计相关的内容作为辅助和烘托。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）艺术风格上要有统一的多样性，不可套用他人已有的模板（否则按零分处理）。</a:t>
            </a:r>
          </a:p>
          <a:p>
            <a:pPr>
              <a:lnSpc>
                <a:spcPct val="150000"/>
              </a:lnSpc>
            </a:pPr>
            <a:r>
              <a:rPr lang="zh-CN" altLang="zh-CN" sz="1400" dirty="0"/>
              <a:t>（</a:t>
            </a:r>
            <a:r>
              <a:rPr lang="en-US" altLang="zh-CN" sz="1400" dirty="0"/>
              <a:t>2</a:t>
            </a:r>
            <a:r>
              <a:rPr lang="zh-CN" altLang="zh-CN" sz="1400" dirty="0"/>
              <a:t>）视觉构成元素中图形与图像必须原创（否则按零分处理），除对已有的品牌再改造外，需要有自己设计的独立</a:t>
            </a:r>
            <a:r>
              <a:rPr lang="en-US" altLang="zh-CN" sz="1400" dirty="0"/>
              <a:t>logo</a:t>
            </a:r>
            <a:r>
              <a:rPr lang="zh-CN" altLang="zh-CN" sz="1400" dirty="0"/>
              <a:t>和标准字体（否则按零分处理），表现方法不限。</a:t>
            </a:r>
          </a:p>
          <a:p>
            <a:pPr>
              <a:lnSpc>
                <a:spcPct val="150000"/>
              </a:lnSpc>
            </a:pPr>
            <a:r>
              <a:rPr lang="zh-CN" altLang="zh-CN" sz="1400" dirty="0"/>
              <a:t>（</a:t>
            </a:r>
            <a:r>
              <a:rPr lang="en-US" altLang="zh-CN" sz="1400" dirty="0"/>
              <a:t>3</a:t>
            </a:r>
            <a:r>
              <a:rPr lang="zh-CN" altLang="zh-CN" sz="1400" dirty="0"/>
              <a:t>）表现形式丰富，版式与编排合理，创意巧妙，视觉冲击力强，有一定的形式美感，展示时应用系统中要求有各种不同领域的实物产品。</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）须保证印制的品质，实物产品提倡手工制作和综合材料的运用，但需杜绝粗制滥造和以次充好的现象。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832092"/>
          </a:xfrm>
          <a:prstGeom prst="rect">
            <a:avLst/>
          </a:prstGeom>
          <a:noFill/>
        </p:spPr>
        <p:txBody>
          <a:bodyPr wrap="square" rtlCol="0">
            <a:spAutoFit/>
          </a:bodyPr>
          <a:lstStyle/>
          <a:p>
            <a:pPr>
              <a:lnSpc>
                <a:spcPct val="150000"/>
              </a:lnSpc>
            </a:pPr>
            <a:r>
              <a:rPr lang="en-US" altLang="zh-CN" sz="1400" b="1" dirty="0"/>
              <a:t>D.</a:t>
            </a:r>
            <a:r>
              <a:rPr lang="zh-CN" altLang="zh-CN" sz="1400" b="1" dirty="0"/>
              <a:t>以书籍装帧为主的设计：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zh-CN" altLang="zh-CN" sz="1400" dirty="0"/>
              <a:t>系列书籍设计不少于</a:t>
            </a:r>
            <a:r>
              <a:rPr lang="en-US" altLang="zh-CN" sz="1400" dirty="0"/>
              <a:t>5</a:t>
            </a:r>
            <a:r>
              <a:rPr lang="zh-CN" altLang="zh-CN" sz="1400" dirty="0"/>
              <a:t>册，涵盖封面、封底、书匣、书签、书袋以及全书内容的版式编排等，较为复杂的概念书设计不少于</a:t>
            </a:r>
            <a:r>
              <a:rPr lang="en-US" altLang="zh-CN" sz="1400" dirty="0"/>
              <a:t>3</a:t>
            </a:r>
            <a:r>
              <a:rPr lang="zh-CN" altLang="zh-CN" sz="1400" dirty="0"/>
              <a:t>本（如</a:t>
            </a:r>
            <a:r>
              <a:rPr lang="en-US" altLang="zh-CN" sz="1400" dirty="0"/>
              <a:t>3D</a:t>
            </a:r>
            <a:r>
              <a:rPr lang="zh-CN" altLang="zh-CN" sz="1400" dirty="0"/>
              <a:t>立体书、异形书等，复杂程度由评审小组成员共同商议评定），展示时需要有与本设计相关的内容作为辅助和烘托。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）艺术风格要有所区别，书籍的开本、体量、色彩、图像、图形的应用上要有所区别。</a:t>
            </a:r>
          </a:p>
          <a:p>
            <a:pPr>
              <a:lnSpc>
                <a:spcPct val="150000"/>
              </a:lnSpc>
            </a:pPr>
            <a:r>
              <a:rPr lang="zh-CN" altLang="zh-CN" sz="1400" dirty="0"/>
              <a:t>（</a:t>
            </a:r>
            <a:r>
              <a:rPr lang="en-US" altLang="zh-CN" sz="1400" dirty="0"/>
              <a:t>2</a:t>
            </a:r>
            <a:r>
              <a:rPr lang="zh-CN" altLang="zh-CN" sz="1400" dirty="0"/>
              <a:t>）视觉构成元素中图形必须原创（否则按零分处理），表现方法不限。</a:t>
            </a:r>
          </a:p>
          <a:p>
            <a:pPr>
              <a:lnSpc>
                <a:spcPct val="150000"/>
              </a:lnSpc>
            </a:pPr>
            <a:r>
              <a:rPr lang="zh-CN" altLang="zh-CN" sz="1400" dirty="0"/>
              <a:t>（</a:t>
            </a:r>
            <a:r>
              <a:rPr lang="en-US" altLang="zh-CN" sz="1400" dirty="0"/>
              <a:t>3</a:t>
            </a:r>
            <a:r>
              <a:rPr lang="zh-CN" altLang="zh-CN" sz="1400" dirty="0"/>
              <a:t>）表现形式丰富，开本多样、版式与编排合理、巧妙，立意独特，视觉冲击力强，有一定的形式美感。</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）须保证印制的品质，注重细节及工艺材料的创新，提倡手工制作和综合材料的运用，但需杜绝粗制滥造和以次充好的现象。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a:p>
            <a:endParaRPr lang="zh-CN" altLang="zh-CN" sz="1400" dirty="0"/>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939814"/>
          </a:xfrm>
          <a:prstGeom prst="rect">
            <a:avLst/>
          </a:prstGeom>
          <a:noFill/>
        </p:spPr>
        <p:txBody>
          <a:bodyPr wrap="square" rtlCol="0">
            <a:spAutoFit/>
          </a:bodyPr>
          <a:lstStyle/>
          <a:p>
            <a:pPr>
              <a:lnSpc>
                <a:spcPct val="150000"/>
              </a:lnSpc>
            </a:pPr>
            <a:r>
              <a:rPr lang="en-US" altLang="zh-CN" sz="1400" b="1" dirty="0"/>
              <a:t>E.</a:t>
            </a:r>
            <a:r>
              <a:rPr lang="zh-CN" altLang="zh-CN" sz="1400" b="1" dirty="0"/>
              <a:t>以绘本插画为主的设计：</a:t>
            </a:r>
            <a:endParaRPr lang="zh-CN" altLang="zh-CN" sz="1400" dirty="0"/>
          </a:p>
          <a:p>
            <a:pPr>
              <a:lnSpc>
                <a:spcPct val="150000"/>
              </a:lnSpc>
            </a:pPr>
            <a:r>
              <a:rPr lang="en-US" altLang="zh-CN" sz="1400" dirty="0"/>
              <a:t>1</a:t>
            </a:r>
            <a:r>
              <a:rPr lang="zh-CN" altLang="zh-CN" sz="1400" dirty="0"/>
              <a:t>、绘本</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绘本形式的插画内页作品不少于</a:t>
            </a:r>
            <a:r>
              <a:rPr lang="en-US" altLang="zh-CN" sz="1400" dirty="0"/>
              <a:t>12</a:t>
            </a:r>
            <a:r>
              <a:rPr lang="zh-CN" altLang="zh-CN" sz="1400" dirty="0"/>
              <a:t>张，并挑选至少</a:t>
            </a:r>
            <a:r>
              <a:rPr lang="en-US" altLang="zh-CN" sz="1400" dirty="0"/>
              <a:t>5</a:t>
            </a:r>
            <a:r>
              <a:rPr lang="zh-CN" altLang="zh-CN" sz="1400" dirty="0"/>
              <a:t>张以上制成海报展示，同时对绘本书装整体进行设计，涵盖封面、封底、书匣、书签、书袋以及全书内容的版式编排等，展示时需要有与本设计相关的内容作为辅助和烘托。</a:t>
            </a:r>
          </a:p>
          <a:p>
            <a:pPr>
              <a:lnSpc>
                <a:spcPct val="150000"/>
              </a:lnSpc>
            </a:pPr>
            <a:r>
              <a:rPr lang="zh-CN" altLang="zh-CN" sz="1400" dirty="0"/>
              <a:t>（</a:t>
            </a:r>
            <a:r>
              <a:rPr lang="en-US" altLang="zh-CN" sz="1400" dirty="0"/>
              <a:t>2</a:t>
            </a:r>
            <a:r>
              <a:rPr lang="zh-CN" altLang="zh-CN" sz="1400" dirty="0"/>
              <a:t>）艺术性</a:t>
            </a:r>
          </a:p>
          <a:p>
            <a:pPr>
              <a:lnSpc>
                <a:spcPct val="150000"/>
              </a:lnSpc>
            </a:pPr>
            <a:r>
              <a:rPr lang="en-US" altLang="zh-CN" sz="1400" dirty="0"/>
              <a:t>1.</a:t>
            </a:r>
            <a:r>
              <a:rPr lang="zh-CN" altLang="zh-CN" sz="1400" dirty="0"/>
              <a:t>创作风格要有明显的个性化特征，整体风格上要有统一的多样性。</a:t>
            </a:r>
          </a:p>
          <a:p>
            <a:pPr>
              <a:lnSpc>
                <a:spcPct val="150000"/>
              </a:lnSpc>
            </a:pPr>
            <a:r>
              <a:rPr lang="en-US" altLang="zh-CN" sz="1400" dirty="0"/>
              <a:t>2.</a:t>
            </a:r>
            <a:r>
              <a:rPr lang="zh-CN" altLang="zh-CN" sz="1400" dirty="0"/>
              <a:t>所有视觉形象必须原创（否则按零分处理），表现方法不限。</a:t>
            </a:r>
          </a:p>
          <a:p>
            <a:pPr>
              <a:lnSpc>
                <a:spcPct val="150000"/>
              </a:lnSpc>
            </a:pPr>
            <a:r>
              <a:rPr lang="en-US" altLang="zh-CN" sz="1400" dirty="0"/>
              <a:t>3.</a:t>
            </a:r>
            <a:r>
              <a:rPr lang="zh-CN" altLang="zh-CN" sz="1400" dirty="0"/>
              <a:t>表现形式丰富，版式与编排合理，立意独特，视觉冲击力强，有一定的形式美感。</a:t>
            </a:r>
          </a:p>
          <a:p>
            <a:pPr>
              <a:lnSpc>
                <a:spcPct val="150000"/>
              </a:lnSpc>
            </a:pPr>
            <a:r>
              <a:rPr lang="en-US" altLang="zh-CN" sz="1400" dirty="0"/>
              <a:t>4</a:t>
            </a:r>
            <a:r>
              <a:rPr lang="zh-CN" altLang="zh-CN" sz="1400" dirty="0"/>
              <a:t>具有一定的内涵，内容积极健康，形式与内容结合紧密。</a:t>
            </a:r>
          </a:p>
          <a:p>
            <a:pPr>
              <a:lnSpc>
                <a:spcPct val="150000"/>
              </a:lnSpc>
            </a:pPr>
            <a:r>
              <a:rPr lang="zh-CN" altLang="zh-CN" sz="1400" dirty="0"/>
              <a:t>（</a:t>
            </a:r>
            <a:r>
              <a:rPr lang="en-US" altLang="zh-CN" sz="1400" dirty="0"/>
              <a:t>3</a:t>
            </a:r>
            <a:r>
              <a:rPr lang="zh-CN" altLang="zh-CN" sz="1400" dirty="0"/>
              <a:t>）技术性</a:t>
            </a:r>
          </a:p>
          <a:p>
            <a:pPr>
              <a:lnSpc>
                <a:spcPct val="150000"/>
              </a:lnSpc>
            </a:pP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Comic Studio</a:t>
            </a:r>
            <a:r>
              <a:rPr lang="zh-CN" altLang="zh-CN" sz="1400" dirty="0"/>
              <a:t>、</a:t>
            </a:r>
            <a:r>
              <a:rPr lang="en-US" altLang="zh-CN" sz="1400" dirty="0"/>
              <a:t>Adobe Flash</a:t>
            </a:r>
            <a:r>
              <a:rPr lang="zh-CN" altLang="zh-CN" sz="1400" dirty="0"/>
              <a:t>、</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en-US" altLang="zh-CN" sz="1400" dirty="0"/>
              <a:t>2.</a:t>
            </a:r>
            <a:r>
              <a:rPr lang="zh-CN" altLang="zh-CN" sz="1400" dirty="0"/>
              <a:t>须保证印制的品质，注重细节及工艺材料的创新，提倡手绘、手工制作和综合材料的运用，但需杜绝粗制滥造和以次充好的现象。</a:t>
            </a:r>
          </a:p>
          <a:p>
            <a:pPr>
              <a:lnSpc>
                <a:spcPct val="150000"/>
              </a:lnSpc>
            </a:pPr>
            <a:r>
              <a:rPr lang="en-US" altLang="zh-CN" sz="1400" dirty="0"/>
              <a:t>3.</a:t>
            </a:r>
            <a:r>
              <a:rPr lang="zh-CN" altLang="zh-CN" sz="1400" dirty="0"/>
              <a:t>综合考虑展示效果，可适当结合声、光、电、影像等形式强化设计的多样性。</a:t>
            </a:r>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4616648"/>
          </a:xfrm>
          <a:prstGeom prst="rect">
            <a:avLst/>
          </a:prstGeom>
          <a:noFill/>
        </p:spPr>
        <p:txBody>
          <a:bodyPr wrap="square" rtlCol="0">
            <a:spAutoFit/>
          </a:bodyPr>
          <a:lstStyle/>
          <a:p>
            <a:pPr>
              <a:lnSpc>
                <a:spcPct val="150000"/>
              </a:lnSpc>
            </a:pPr>
            <a:r>
              <a:rPr lang="en-US" altLang="zh-CN" sz="1400" b="1" dirty="0"/>
              <a:t>E.</a:t>
            </a:r>
            <a:r>
              <a:rPr lang="zh-CN" altLang="zh-CN" sz="1400" b="1" dirty="0"/>
              <a:t>以绘本插画为主的设计：</a:t>
            </a:r>
            <a:endParaRPr lang="zh-CN" altLang="zh-CN" sz="1400" dirty="0"/>
          </a:p>
          <a:p>
            <a:pPr>
              <a:lnSpc>
                <a:spcPct val="150000"/>
              </a:lnSpc>
            </a:pPr>
            <a:r>
              <a:rPr lang="en-US" altLang="zh-CN" sz="1400" dirty="0"/>
              <a:t>2</a:t>
            </a:r>
            <a:r>
              <a:rPr lang="zh-CN" altLang="zh-CN" sz="1400" dirty="0"/>
              <a:t>、插画</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以插画为主的作品（</a:t>
            </a:r>
            <a:r>
              <a:rPr lang="en-US" altLang="zh-CN" sz="1400" dirty="0"/>
              <a:t>A3</a:t>
            </a:r>
            <a:r>
              <a:rPr lang="zh-CN" altLang="zh-CN" sz="1400" dirty="0"/>
              <a:t>幅面）不少于</a:t>
            </a:r>
            <a:r>
              <a:rPr lang="en-US" altLang="zh-CN" sz="1400" dirty="0"/>
              <a:t>15</a:t>
            </a:r>
            <a:r>
              <a:rPr lang="zh-CN" altLang="zh-CN" sz="1400" dirty="0"/>
              <a:t>张，并挑选至少</a:t>
            </a:r>
            <a:r>
              <a:rPr lang="en-US" altLang="zh-CN" sz="1400" dirty="0"/>
              <a:t>5</a:t>
            </a:r>
            <a:r>
              <a:rPr lang="zh-CN" altLang="zh-CN" sz="1400" dirty="0"/>
              <a:t>张以上制成海报展示，展示时需要有与本设计相关的内容作为辅助和烘托。</a:t>
            </a:r>
          </a:p>
          <a:p>
            <a:pPr>
              <a:lnSpc>
                <a:spcPct val="150000"/>
              </a:lnSpc>
            </a:pPr>
            <a:r>
              <a:rPr lang="zh-CN" altLang="zh-CN" sz="1400" dirty="0"/>
              <a:t>（</a:t>
            </a:r>
            <a:r>
              <a:rPr lang="en-US" altLang="zh-CN" sz="1400" dirty="0"/>
              <a:t>2</a:t>
            </a:r>
            <a:r>
              <a:rPr lang="zh-CN" altLang="zh-CN" sz="1400" dirty="0"/>
              <a:t>）艺术性</a:t>
            </a:r>
          </a:p>
          <a:p>
            <a:pPr>
              <a:lnSpc>
                <a:spcPct val="150000"/>
              </a:lnSpc>
            </a:pPr>
            <a:r>
              <a:rPr lang="en-US" altLang="zh-CN" sz="1400" dirty="0"/>
              <a:t>1.</a:t>
            </a:r>
            <a:r>
              <a:rPr lang="zh-CN" altLang="zh-CN" sz="1400" dirty="0"/>
              <a:t>创作风格要有明显的个性化特征，同一主题插画作品整体风格上要有统一的多样性。</a:t>
            </a:r>
          </a:p>
          <a:p>
            <a:pPr>
              <a:lnSpc>
                <a:spcPct val="150000"/>
              </a:lnSpc>
            </a:pPr>
            <a:r>
              <a:rPr lang="en-US" altLang="zh-CN" sz="1400" dirty="0"/>
              <a:t>2.</a:t>
            </a:r>
            <a:r>
              <a:rPr lang="zh-CN" altLang="zh-CN" sz="1400" dirty="0"/>
              <a:t>所有视觉形象必须原创（否则按零分处理），表现方法不限。</a:t>
            </a:r>
          </a:p>
          <a:p>
            <a:pPr>
              <a:lnSpc>
                <a:spcPct val="150000"/>
              </a:lnSpc>
            </a:pPr>
            <a:r>
              <a:rPr lang="en-US" altLang="zh-CN" sz="1400" dirty="0"/>
              <a:t>3.</a:t>
            </a:r>
            <a:r>
              <a:rPr lang="zh-CN" altLang="zh-CN" sz="1400" dirty="0"/>
              <a:t>表现形式丰富，版式与编排合理，立意独特，视觉冲击力强，有一定的形式美感。</a:t>
            </a:r>
          </a:p>
          <a:p>
            <a:pPr>
              <a:lnSpc>
                <a:spcPct val="150000"/>
              </a:lnSpc>
            </a:pPr>
            <a:r>
              <a:rPr lang="en-US" altLang="zh-CN" sz="1400" dirty="0"/>
              <a:t>4</a:t>
            </a:r>
            <a:r>
              <a:rPr lang="zh-CN" altLang="zh-CN" sz="1400" dirty="0"/>
              <a:t>具有一定的内涵，内容积极健康，形式与内容结合紧密。</a:t>
            </a:r>
          </a:p>
          <a:p>
            <a:pPr>
              <a:lnSpc>
                <a:spcPct val="150000"/>
              </a:lnSpc>
            </a:pPr>
            <a:r>
              <a:rPr lang="zh-CN" altLang="zh-CN" sz="1400" dirty="0"/>
              <a:t>（</a:t>
            </a:r>
            <a:r>
              <a:rPr lang="en-US" altLang="zh-CN" sz="1400" dirty="0"/>
              <a:t>3</a:t>
            </a:r>
            <a:r>
              <a:rPr lang="zh-CN" altLang="zh-CN" sz="1400" dirty="0"/>
              <a:t>）技术性</a:t>
            </a:r>
          </a:p>
          <a:p>
            <a:pPr>
              <a:lnSpc>
                <a:spcPct val="150000"/>
              </a:lnSpc>
            </a:pP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Comic Studio</a:t>
            </a:r>
            <a:r>
              <a:rPr lang="zh-CN" altLang="zh-CN" sz="1400" dirty="0"/>
              <a:t>、</a:t>
            </a:r>
            <a:r>
              <a:rPr lang="en-US" altLang="zh-CN" sz="1400" dirty="0"/>
              <a:t>Adobe Flash</a:t>
            </a:r>
            <a:r>
              <a:rPr lang="zh-CN" altLang="zh-CN" sz="1400" dirty="0"/>
              <a:t>、</a:t>
            </a:r>
            <a:r>
              <a:rPr lang="en-US" altLang="zh-CN" sz="1400" dirty="0"/>
              <a:t>3DMax</a:t>
            </a:r>
            <a:r>
              <a:rPr lang="zh-CN" altLang="zh-CN" sz="1400" dirty="0"/>
              <a:t>等软件。</a:t>
            </a:r>
          </a:p>
          <a:p>
            <a:pPr>
              <a:lnSpc>
                <a:spcPct val="150000"/>
              </a:lnSpc>
            </a:pPr>
            <a:r>
              <a:rPr lang="en-US" altLang="zh-CN" sz="1400" dirty="0"/>
              <a:t>2.</a:t>
            </a:r>
            <a:r>
              <a:rPr lang="zh-CN" altLang="zh-CN" sz="1400" dirty="0"/>
              <a:t>须保证印制的品质，注重细节及工艺材料的创新，提倡手绘、手工制作和综合材料的运用，但需杜绝粗制滥造和以次充好的现象。</a:t>
            </a:r>
          </a:p>
          <a:p>
            <a:pPr>
              <a:lnSpc>
                <a:spcPct val="150000"/>
              </a:lnSpc>
            </a:pPr>
            <a:r>
              <a:rPr lang="en-US" altLang="zh-CN" sz="1400" dirty="0"/>
              <a:t>3.</a:t>
            </a:r>
            <a:r>
              <a:rPr lang="zh-CN" altLang="zh-CN" sz="1400" dirty="0"/>
              <a:t>综合考虑展示效果，可适当结合声、光、电、影像等形式强化设计的多样性。</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3000821"/>
          </a:xfrm>
          <a:prstGeom prst="rect">
            <a:avLst/>
          </a:prstGeom>
          <a:noFill/>
        </p:spPr>
        <p:txBody>
          <a:bodyPr wrap="square" rtlCol="0">
            <a:spAutoFit/>
          </a:bodyPr>
          <a:lstStyle/>
          <a:p>
            <a:pPr>
              <a:lnSpc>
                <a:spcPct val="150000"/>
              </a:lnSpc>
            </a:pPr>
            <a:r>
              <a:rPr lang="en-US" altLang="zh-CN" sz="1400" b="1" dirty="0"/>
              <a:t>F.</a:t>
            </a:r>
            <a:r>
              <a:rPr lang="zh-CN" altLang="zh-CN" sz="1400" b="1" dirty="0"/>
              <a:t>以多媒体为主的设计：</a:t>
            </a:r>
            <a:endParaRPr lang="zh-CN" altLang="zh-CN" sz="1400" dirty="0"/>
          </a:p>
          <a:p>
            <a:pPr>
              <a:lnSpc>
                <a:spcPct val="150000"/>
              </a:lnSpc>
            </a:pPr>
            <a:r>
              <a:rPr lang="en-US" altLang="zh-CN" sz="1400" dirty="0"/>
              <a:t>1</a:t>
            </a:r>
            <a:r>
              <a:rPr lang="zh-CN" altLang="zh-CN" sz="1400" dirty="0"/>
              <a:t>、网页设计</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总计不少于</a:t>
            </a:r>
            <a:r>
              <a:rPr lang="en-US" altLang="zh-CN" sz="1400" dirty="0"/>
              <a:t>15</a:t>
            </a:r>
            <a:r>
              <a:rPr lang="zh-CN" altLang="zh-CN" sz="1400" dirty="0"/>
              <a:t>张页面，弹出式小窗口不计算入内，展示时需要有与本设计相关的内容作为辅助和烘托。</a:t>
            </a:r>
          </a:p>
          <a:p>
            <a:pPr>
              <a:lnSpc>
                <a:spcPct val="150000"/>
              </a:lnSpc>
            </a:pPr>
            <a:r>
              <a:rPr lang="zh-CN" altLang="zh-CN" sz="1400" dirty="0"/>
              <a:t>（</a:t>
            </a:r>
            <a:r>
              <a:rPr lang="en-US" altLang="zh-CN" sz="1400" dirty="0"/>
              <a:t>2</a:t>
            </a:r>
            <a:r>
              <a:rPr lang="zh-CN" altLang="zh-CN" sz="1400" dirty="0"/>
              <a:t>）艺术性 </a:t>
            </a:r>
          </a:p>
          <a:p>
            <a:pPr>
              <a:lnSpc>
                <a:spcPct val="150000"/>
              </a:lnSpc>
            </a:pPr>
            <a:r>
              <a:rPr lang="zh-CN" altLang="zh-CN" sz="1400" dirty="0"/>
              <a:t>要求构图合理，视觉表现力强；页面视觉风格应有明显区别（包括版式、色彩、菜单、图形、按钮、及其它视觉元素），作品应表现出丰富的创作内容，不能简单套用一个风格。</a:t>
            </a:r>
          </a:p>
          <a:p>
            <a:pPr>
              <a:lnSpc>
                <a:spcPct val="150000"/>
              </a:lnSpc>
            </a:pPr>
            <a:r>
              <a:rPr lang="zh-CN" altLang="zh-CN" sz="1400" dirty="0"/>
              <a:t>（</a:t>
            </a:r>
            <a:r>
              <a:rPr lang="en-US" altLang="zh-CN" sz="1400" dirty="0"/>
              <a:t>3</a:t>
            </a:r>
            <a:r>
              <a:rPr lang="zh-CN" altLang="zh-CN" sz="1400" dirty="0"/>
              <a:t>）技术性</a:t>
            </a:r>
          </a:p>
          <a:p>
            <a:pPr>
              <a:lnSpc>
                <a:spcPct val="150000"/>
              </a:lnSpc>
            </a:pPr>
            <a:r>
              <a:rPr lang="zh-CN" altLang="zh-CN" sz="1400" dirty="0"/>
              <a:t>要求网站逻辑树次序合理；链接正确，无错链、漏链；多媒体元素能跨平台显示；正确使用代码，鼠标互动效果正常显示，源代码无报错。</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2023</a:t>
            </a:r>
            <a:r>
              <a:rPr lang="zh-CN" altLang="en-US" sz="2400" dirty="0"/>
              <a:t>届视觉传达设计专业毕业设计成果要求</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ISLIDE.THEME" val="e40fa917-312c-4302-8b43-b62bb8434e9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eaa56c84-6c12-4812-8d8b-d965020b7c2a}"/>
  <p:tag name="TABLE_ENDDRAG_ORIGIN_RECT" val="964*443"/>
  <p:tag name="TABLE_ENDDRAG_RECT" val="0*84*964*444"/>
</p:tagLst>
</file>

<file path=ppt/theme/theme1.xml><?xml version="1.0" encoding="utf-8"?>
<a:theme xmlns:a="http://schemas.openxmlformats.org/drawingml/2006/main" name="主题5">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2</TotalTime>
  <Words>3363</Words>
  <Application>Microsoft Office PowerPoint</Application>
  <PresentationFormat>宽屏</PresentationFormat>
  <Paragraphs>200</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14</vt:i4>
      </vt:variant>
    </vt:vector>
  </HeadingPairs>
  <TitlesOfParts>
    <vt:vector size="22" baseType="lpstr">
      <vt:lpstr>黑体</vt:lpstr>
      <vt:lpstr>微软雅黑</vt:lpstr>
      <vt:lpstr>Arial</vt:lpstr>
      <vt:lpstr>Calibri</vt:lpstr>
      <vt:lpstr>Impact</vt:lpstr>
      <vt:lpstr>Segoe UI Light</vt:lpstr>
      <vt:lpstr>主题5</vt:lpstr>
      <vt:lpstr>OfficePLUS</vt:lpstr>
      <vt:lpstr>2023届视觉传达设计专业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chen maoliu</cp:lastModifiedBy>
  <cp:revision>49</cp:revision>
  <cp:lastPrinted>2017-10-26T16:00:00Z</cp:lastPrinted>
  <dcterms:created xsi:type="dcterms:W3CDTF">2017-10-26T16:00:00Z</dcterms:created>
  <dcterms:modified xsi:type="dcterms:W3CDTF">2022-05-27T02:04:33Z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v-yunxl@microsoft.com</vt:lpwstr>
  </property>
  <property fmtid="{D5CDD505-2E9C-101B-9397-08002B2CF9AE}" pid="6" name="MSIP_Label_f42aa342-8706-4288-bd11-ebb85995028c_SetDate">
    <vt:lpwstr>2018-11-16T07:35:48.1262661Z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KSOProductBuildVer">
    <vt:lpwstr>2052-11.1.0.10938</vt:lpwstr>
  </property>
  <property fmtid="{D5CDD505-2E9C-101B-9397-08002B2CF9AE}" pid="12" name="ICV">
    <vt:lpwstr>F637ACC0E0334A9183202F8F2FA571E4</vt:lpwstr>
  </property>
</Properties>
</file>